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88" r:id="rId6"/>
    <p:sldId id="266" r:id="rId7"/>
    <p:sldId id="267" r:id="rId8"/>
    <p:sldId id="286" r:id="rId9"/>
    <p:sldId id="273" r:id="rId10"/>
    <p:sldId id="274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FCA0E-1487-4F28-82D5-D6588DB87004}" v="6" dt="2021-06-25T11:36:51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Williams (MLCSU)" userId="a9a1d101-35a6-42cb-9369-f854672932c8" providerId="ADAL" clId="{054FCA0E-1487-4F28-82D5-D6588DB87004}"/>
    <pc:docChg chg="custSel addSld delSld modSld sldOrd">
      <pc:chgData name="Elizabeth Williams (MLCSU)" userId="a9a1d101-35a6-42cb-9369-f854672932c8" providerId="ADAL" clId="{054FCA0E-1487-4F28-82D5-D6588DB87004}" dt="2021-06-25T11:36:51.600" v="31" actId="27636"/>
      <pc:docMkLst>
        <pc:docMk/>
      </pc:docMkLst>
      <pc:sldChg chg="del">
        <pc:chgData name="Elizabeth Williams (MLCSU)" userId="a9a1d101-35a6-42cb-9369-f854672932c8" providerId="ADAL" clId="{054FCA0E-1487-4F28-82D5-D6588DB87004}" dt="2021-06-25T11:34:50.086" v="0" actId="47"/>
        <pc:sldMkLst>
          <pc:docMk/>
          <pc:sldMk cId="3820019568" sldId="256"/>
        </pc:sldMkLst>
      </pc:sldChg>
      <pc:sldChg chg="del">
        <pc:chgData name="Elizabeth Williams (MLCSU)" userId="a9a1d101-35a6-42cb-9369-f854672932c8" providerId="ADAL" clId="{054FCA0E-1487-4F28-82D5-D6588DB87004}" dt="2021-06-25T11:34:51.420" v="1" actId="47"/>
        <pc:sldMkLst>
          <pc:docMk/>
          <pc:sldMk cId="2367221225" sldId="257"/>
        </pc:sldMkLst>
      </pc:sldChg>
      <pc:sldChg chg="del">
        <pc:chgData name="Elizabeth Williams (MLCSU)" userId="a9a1d101-35a6-42cb-9369-f854672932c8" providerId="ADAL" clId="{054FCA0E-1487-4F28-82D5-D6588DB87004}" dt="2021-06-25T11:34:54.063" v="9" actId="47"/>
        <pc:sldMkLst>
          <pc:docMk/>
          <pc:sldMk cId="1320170247" sldId="259"/>
        </pc:sldMkLst>
      </pc:sldChg>
      <pc:sldChg chg="del">
        <pc:chgData name="Elizabeth Williams (MLCSU)" userId="a9a1d101-35a6-42cb-9369-f854672932c8" providerId="ADAL" clId="{054FCA0E-1487-4F28-82D5-D6588DB87004}" dt="2021-06-25T11:34:54.308" v="10" actId="47"/>
        <pc:sldMkLst>
          <pc:docMk/>
          <pc:sldMk cId="309375121" sldId="260"/>
        </pc:sldMkLst>
      </pc:sldChg>
      <pc:sldChg chg="del">
        <pc:chgData name="Elizabeth Williams (MLCSU)" userId="a9a1d101-35a6-42cb-9369-f854672932c8" providerId="ADAL" clId="{054FCA0E-1487-4F28-82D5-D6588DB87004}" dt="2021-06-25T11:34:54.878" v="11" actId="47"/>
        <pc:sldMkLst>
          <pc:docMk/>
          <pc:sldMk cId="1191620011" sldId="261"/>
        </pc:sldMkLst>
      </pc:sldChg>
      <pc:sldChg chg="del">
        <pc:chgData name="Elizabeth Williams (MLCSU)" userId="a9a1d101-35a6-42cb-9369-f854672932c8" providerId="ADAL" clId="{054FCA0E-1487-4F28-82D5-D6588DB87004}" dt="2021-06-25T11:34:55.309" v="12" actId="47"/>
        <pc:sldMkLst>
          <pc:docMk/>
          <pc:sldMk cId="902319620" sldId="262"/>
        </pc:sldMkLst>
      </pc:sldChg>
      <pc:sldChg chg="del">
        <pc:chgData name="Elizabeth Williams (MLCSU)" userId="a9a1d101-35a6-42cb-9369-f854672932c8" providerId="ADAL" clId="{054FCA0E-1487-4F28-82D5-D6588DB87004}" dt="2021-06-25T11:34:55.973" v="13" actId="47"/>
        <pc:sldMkLst>
          <pc:docMk/>
          <pc:sldMk cId="1058110872" sldId="263"/>
        </pc:sldMkLst>
      </pc:sldChg>
      <pc:sldChg chg="del">
        <pc:chgData name="Elizabeth Williams (MLCSU)" userId="a9a1d101-35a6-42cb-9369-f854672932c8" providerId="ADAL" clId="{054FCA0E-1487-4F28-82D5-D6588DB87004}" dt="2021-06-25T11:34:58.189" v="17" actId="47"/>
        <pc:sldMkLst>
          <pc:docMk/>
          <pc:sldMk cId="1681579264" sldId="265"/>
        </pc:sldMkLst>
      </pc:sldChg>
      <pc:sldChg chg="del">
        <pc:chgData name="Elizabeth Williams (MLCSU)" userId="a9a1d101-35a6-42cb-9369-f854672932c8" providerId="ADAL" clId="{054FCA0E-1487-4F28-82D5-D6588DB87004}" dt="2021-06-25T11:35:06" v="18" actId="47"/>
        <pc:sldMkLst>
          <pc:docMk/>
          <pc:sldMk cId="99207527" sldId="268"/>
        </pc:sldMkLst>
      </pc:sldChg>
      <pc:sldChg chg="del">
        <pc:chgData name="Elizabeth Williams (MLCSU)" userId="a9a1d101-35a6-42cb-9369-f854672932c8" providerId="ADAL" clId="{054FCA0E-1487-4F28-82D5-D6588DB87004}" dt="2021-06-25T11:35:11.474" v="19" actId="47"/>
        <pc:sldMkLst>
          <pc:docMk/>
          <pc:sldMk cId="3231049603" sldId="269"/>
        </pc:sldMkLst>
      </pc:sldChg>
      <pc:sldChg chg="del">
        <pc:chgData name="Elizabeth Williams (MLCSU)" userId="a9a1d101-35a6-42cb-9369-f854672932c8" providerId="ADAL" clId="{054FCA0E-1487-4F28-82D5-D6588DB87004}" dt="2021-06-25T11:35:15.067" v="20" actId="47"/>
        <pc:sldMkLst>
          <pc:docMk/>
          <pc:sldMk cId="2168834852" sldId="271"/>
        </pc:sldMkLst>
      </pc:sldChg>
      <pc:sldChg chg="ord">
        <pc:chgData name="Elizabeth Williams (MLCSU)" userId="a9a1d101-35a6-42cb-9369-f854672932c8" providerId="ADAL" clId="{054FCA0E-1487-4F28-82D5-D6588DB87004}" dt="2021-06-25T11:35:17.325" v="22"/>
        <pc:sldMkLst>
          <pc:docMk/>
          <pc:sldMk cId="2228624740" sldId="272"/>
        </pc:sldMkLst>
      </pc:sldChg>
      <pc:sldChg chg="del ord">
        <pc:chgData name="Elizabeth Williams (MLCSU)" userId="a9a1d101-35a6-42cb-9369-f854672932c8" providerId="ADAL" clId="{054FCA0E-1487-4F28-82D5-D6588DB87004}" dt="2021-06-25T11:35:38.425" v="25" actId="47"/>
        <pc:sldMkLst>
          <pc:docMk/>
          <pc:sldMk cId="2616498258" sldId="275"/>
        </pc:sldMkLst>
      </pc:sldChg>
      <pc:sldChg chg="del">
        <pc:chgData name="Elizabeth Williams (MLCSU)" userId="a9a1d101-35a6-42cb-9369-f854672932c8" providerId="ADAL" clId="{054FCA0E-1487-4F28-82D5-D6588DB87004}" dt="2021-06-25T11:34:56.351" v="14" actId="47"/>
        <pc:sldMkLst>
          <pc:docMk/>
          <pc:sldMk cId="3921221748" sldId="276"/>
        </pc:sldMkLst>
      </pc:sldChg>
      <pc:sldChg chg="del">
        <pc:chgData name="Elizabeth Williams (MLCSU)" userId="a9a1d101-35a6-42cb-9369-f854672932c8" providerId="ADAL" clId="{054FCA0E-1487-4F28-82D5-D6588DB87004}" dt="2021-06-25T11:34:56.943" v="15" actId="47"/>
        <pc:sldMkLst>
          <pc:docMk/>
          <pc:sldMk cId="2948961282" sldId="277"/>
        </pc:sldMkLst>
      </pc:sldChg>
      <pc:sldChg chg="del">
        <pc:chgData name="Elizabeth Williams (MLCSU)" userId="a9a1d101-35a6-42cb-9369-f854672932c8" providerId="ADAL" clId="{054FCA0E-1487-4F28-82D5-D6588DB87004}" dt="2021-06-25T11:34:57.654" v="16" actId="47"/>
        <pc:sldMkLst>
          <pc:docMk/>
          <pc:sldMk cId="4205158682" sldId="278"/>
        </pc:sldMkLst>
      </pc:sldChg>
      <pc:sldChg chg="del">
        <pc:chgData name="Elizabeth Williams (MLCSU)" userId="a9a1d101-35a6-42cb-9369-f854672932c8" providerId="ADAL" clId="{054FCA0E-1487-4F28-82D5-D6588DB87004}" dt="2021-06-25T11:34:51.974" v="2" actId="47"/>
        <pc:sldMkLst>
          <pc:docMk/>
          <pc:sldMk cId="2106137323" sldId="279"/>
        </pc:sldMkLst>
      </pc:sldChg>
      <pc:sldChg chg="del">
        <pc:chgData name="Elizabeth Williams (MLCSU)" userId="a9a1d101-35a6-42cb-9369-f854672932c8" providerId="ADAL" clId="{054FCA0E-1487-4F28-82D5-D6588DB87004}" dt="2021-06-25T11:34:52.375" v="3" actId="47"/>
        <pc:sldMkLst>
          <pc:docMk/>
          <pc:sldMk cId="1347667929" sldId="280"/>
        </pc:sldMkLst>
      </pc:sldChg>
      <pc:sldChg chg="del">
        <pc:chgData name="Elizabeth Williams (MLCSU)" userId="a9a1d101-35a6-42cb-9369-f854672932c8" providerId="ADAL" clId="{054FCA0E-1487-4F28-82D5-D6588DB87004}" dt="2021-06-25T11:34:52.638" v="4" actId="47"/>
        <pc:sldMkLst>
          <pc:docMk/>
          <pc:sldMk cId="4190119651" sldId="281"/>
        </pc:sldMkLst>
      </pc:sldChg>
      <pc:sldChg chg="del">
        <pc:chgData name="Elizabeth Williams (MLCSU)" userId="a9a1d101-35a6-42cb-9369-f854672932c8" providerId="ADAL" clId="{054FCA0E-1487-4F28-82D5-D6588DB87004}" dt="2021-06-25T11:34:52.923" v="5" actId="47"/>
        <pc:sldMkLst>
          <pc:docMk/>
          <pc:sldMk cId="3991410525" sldId="282"/>
        </pc:sldMkLst>
      </pc:sldChg>
      <pc:sldChg chg="del">
        <pc:chgData name="Elizabeth Williams (MLCSU)" userId="a9a1d101-35a6-42cb-9369-f854672932c8" providerId="ADAL" clId="{054FCA0E-1487-4F28-82D5-D6588DB87004}" dt="2021-06-25T11:34:53.338" v="6" actId="47"/>
        <pc:sldMkLst>
          <pc:docMk/>
          <pc:sldMk cId="2361494084" sldId="283"/>
        </pc:sldMkLst>
      </pc:sldChg>
      <pc:sldChg chg="del">
        <pc:chgData name="Elizabeth Williams (MLCSU)" userId="a9a1d101-35a6-42cb-9369-f854672932c8" providerId="ADAL" clId="{054FCA0E-1487-4F28-82D5-D6588DB87004}" dt="2021-06-25T11:34:53.608" v="7" actId="47"/>
        <pc:sldMkLst>
          <pc:docMk/>
          <pc:sldMk cId="3992860738" sldId="284"/>
        </pc:sldMkLst>
      </pc:sldChg>
      <pc:sldChg chg="del">
        <pc:chgData name="Elizabeth Williams (MLCSU)" userId="a9a1d101-35a6-42cb-9369-f854672932c8" providerId="ADAL" clId="{054FCA0E-1487-4F28-82D5-D6588DB87004}" dt="2021-06-25T11:34:53.852" v="8" actId="47"/>
        <pc:sldMkLst>
          <pc:docMk/>
          <pc:sldMk cId="4263545050" sldId="285"/>
        </pc:sldMkLst>
      </pc:sldChg>
      <pc:sldChg chg="modSp mod">
        <pc:chgData name="Elizabeth Williams (MLCSU)" userId="a9a1d101-35a6-42cb-9369-f854672932c8" providerId="ADAL" clId="{054FCA0E-1487-4F28-82D5-D6588DB87004}" dt="2021-06-25T11:36:51.600" v="31" actId="27636"/>
        <pc:sldMkLst>
          <pc:docMk/>
          <pc:sldMk cId="3688352997" sldId="288"/>
        </pc:sldMkLst>
        <pc:spChg chg="mod">
          <ac:chgData name="Elizabeth Williams (MLCSU)" userId="a9a1d101-35a6-42cb-9369-f854672932c8" providerId="ADAL" clId="{054FCA0E-1487-4F28-82D5-D6588DB87004}" dt="2021-06-25T11:36:51.600" v="31" actId="27636"/>
          <ac:spMkLst>
            <pc:docMk/>
            <pc:sldMk cId="3688352997" sldId="288"/>
            <ac:spMk id="3" creationId="{D6C9DFCC-4672-4B89-BDCD-3E7A9EAE253B}"/>
          </ac:spMkLst>
        </pc:spChg>
      </pc:sldChg>
      <pc:sldChg chg="add del">
        <pc:chgData name="Elizabeth Williams (MLCSU)" userId="a9a1d101-35a6-42cb-9369-f854672932c8" providerId="ADAL" clId="{054FCA0E-1487-4F28-82D5-D6588DB87004}" dt="2021-06-25T11:36:35.332" v="29"/>
        <pc:sldMkLst>
          <pc:docMk/>
          <pc:sldMk cId="696561625" sldId="289"/>
        </pc:sldMkLst>
      </pc:sldChg>
      <pc:sldChg chg="add del">
        <pc:chgData name="Elizabeth Williams (MLCSU)" userId="a9a1d101-35a6-42cb-9369-f854672932c8" providerId="ADAL" clId="{054FCA0E-1487-4F28-82D5-D6588DB87004}" dt="2021-06-25T11:36:34.879" v="28"/>
        <pc:sldMkLst>
          <pc:docMk/>
          <pc:sldMk cId="3992959358" sldId="29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B44A-4149-441F-8495-670135867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3C004-81CA-4465-954E-1CB6D88D1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FE99-5FD5-4247-9497-D0F79063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BF0CA-C97E-412D-B7ED-AB424561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81541-967F-461F-AEF0-FA5D017B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9403-F369-4D3A-9FB6-DD47FE95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9665B-52A6-4C6A-8E80-BA12E668B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64BA-A750-470E-9220-9421ED3C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6691E-7B90-4D3F-8090-4D9ACFE6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A52F3-7776-483A-92A6-0763CB9A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8D319-27EA-4B06-9E21-77E8BFDD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813C7-35F3-4DE2-B060-114361B41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AED95-1681-4CDA-BF81-773D17E8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60CEF-A914-4993-AB9A-ED72164D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F4AFD-FFF6-42D1-9278-10B5B400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6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03DC-4C6F-482C-8F30-06367234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BCA0F-8ABF-48F8-A64A-F5F3D0F9E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45E6-BF73-4029-A497-59267A2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4101B-8AAE-4236-BA62-4A3F1513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FFCAC-5EC9-41B2-8BCD-CC976265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A1F-5BA7-4788-BC71-30388310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B6A9E-02FB-4E25-8381-9BA03AD3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80D5A-C35D-46A2-9194-CF41D92E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7F946-CD34-4B83-99C7-AD6E8DAC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55E78-2E87-4422-AB88-857D0895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5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EC01-00A3-48DD-BA78-C0B3B609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C326-28C5-4FF9-A38F-2F90F4A71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A1BF9-9C9F-44D0-A89A-A58C918B4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A880-ADCC-4AC9-88CC-CB64C93C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E2145-7A64-46ED-9CD6-E79CD3BD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4A4E2-4256-4FE0-BFF8-3A0CC11F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5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BD9F-035B-4BCD-B25D-E27A80E4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31EDB-F4C9-4506-9F86-5898447A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BF154-05B4-40BA-A8D0-244E6494C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3427E-C624-45EF-A127-BDC8C8AAF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EE158-43ED-42CB-A4D1-08A8F1B25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6432-3A2B-40F3-ADA4-AB8AC96C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BABB9-B564-44CD-A1B2-A362C753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50807-0D63-477A-87AE-25A39AA0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8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D25A-8F37-4F57-96ED-F636253E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D552D-C24F-48C4-8689-B1B6214C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07D8C-B8FA-46F3-ACD4-B7DDD746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84894-6028-4FEF-A2C7-DBCD4A5B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FBF78-4853-423F-977D-3CEC1ACA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2A42D-5739-4B28-A19C-D181D50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FC66-91C6-43BB-A0AC-2FC6DC58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2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45D9-06B8-4B22-8631-3DBD0547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B86E-0441-4C3A-9211-724C3ECB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7D239-5C72-4F67-A56D-28156444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BAA7F-246B-4996-831B-4DA841E5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4981A-03C8-493B-B0A1-FE457D9C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0E762-D5FF-4F7D-9229-2CA780EF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71AF-7265-4385-BFE7-2F6696F5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CBD45-FE95-4007-88C0-68E8F8E85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8DF5D-A099-4FDD-9BAA-16F31222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5A646-1072-4CBC-A651-817B753D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9DB23-0F2F-4C95-BFCC-49CFBDD6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FB967-13D5-4440-9EAB-6930AAB7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2C8DA-A89D-4DD1-9263-EAB17E98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193EE-CC73-42B7-B0A1-9E5BA1345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DD5D1-18F4-4B5F-9DE5-47DC7DB7B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2DF1-F75C-4067-BC88-6D5AB6171CD2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DC07-D22B-48FF-B3E2-EBED1D77F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A11-9C3A-41D6-9F4B-6EFA32E34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E0E4-DF17-4FB9-8102-A9ED9BAE7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s://www.nationalcareforum.org.uk/blog/greenheartforsocialcare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playlist?list=PLvEHev1UK7BLyE91k_BxjCr0sgZ8cAJR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806547913503568" TargetMode="External"/><Relationship Id="rId5" Type="http://schemas.openxmlformats.org/officeDocument/2006/relationships/hyperlink" Target="https://championingsocialcare.org.uk/care-home-open-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facebook.com/sparkleforsocialcare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hampioningsocialcare.org.uk/care-home-open-day/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Go_ymmWmxt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youtu.be/ksvtQd7oOMA" TargetMode="External"/><Relationship Id="rId4" Type="http://schemas.openxmlformats.org/officeDocument/2006/relationships/hyperlink" Target="https://ihm.org.uk/2021/05/17/greenheartforsocialcare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cashireskillshub.co.uk/digital-skills-partnership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skillsforcare.org.uk/wellbe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hyperlink" Target="http://www.healthierlsc.co.uk/apprenticeships" TargetMode="External"/><Relationship Id="rId10" Type="http://schemas.openxmlformats.org/officeDocument/2006/relationships/image" Target="../media/image9.wmf"/><Relationship Id="rId4" Type="http://schemas.openxmlformats.org/officeDocument/2006/relationships/hyperlink" Target="https://t.co/Dawul5Kift?amp=1" TargetMode="External"/><Relationship Id="rId9" Type="http://schemas.openxmlformats.org/officeDocument/2006/relationships/oleObject" Target="../embeddings/oleObject3.bin"/><Relationship Id="rId14" Type="http://schemas.openxmlformats.org/officeDocument/2006/relationships/hyperlink" Target="https://www.healthierlsc.co.uk/application/files/6815/7175/3859/Employers_Quick_Guide_2sided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E801-155A-4E04-8D0B-7255064FA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99" y="1697143"/>
            <a:ext cx="10321925" cy="950277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Next steps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9DFCC-4672-4B89-BDCD-3E7A9EAE2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999" y="2744363"/>
            <a:ext cx="9782175" cy="2961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dirty="0"/>
              <a:t>How to get involved: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Caring View You Tube Channel -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u="sng" dirty="0">
                <a:hlinkClick r:id="rId2"/>
              </a:rPr>
              <a:t>https://www.youtube.com/playlist?list=PLvEHev1UK7BLyE91k_BxjCr0sgZ8cAJR0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Green heart for social care -</a:t>
            </a:r>
            <a:r>
              <a:rPr lang="en-GB" u="sng" dirty="0"/>
              <a:t> </a:t>
            </a:r>
            <a:r>
              <a:rPr lang="en-GB" u="sng" dirty="0">
                <a:hlinkClick r:id="rId3"/>
              </a:rPr>
              <a:t>https://www.nationalcareforum.org.uk/blog/greenheartforsocialcare/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Sparkle for Social care July - </a:t>
            </a:r>
            <a:r>
              <a:rPr lang="en-GB" dirty="0">
                <a:hlinkClick r:id="rId4"/>
              </a:rPr>
              <a:t>https://www.facebook.com/sparkleforsocialcare/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Care home open week 28</a:t>
            </a:r>
            <a:r>
              <a:rPr lang="en-GB" baseline="30000" dirty="0"/>
              <a:t>th</a:t>
            </a:r>
            <a:r>
              <a:rPr lang="en-GB" dirty="0"/>
              <a:t> June - </a:t>
            </a:r>
            <a:r>
              <a:rPr lang="en-GB" dirty="0">
                <a:hlinkClick r:id="rId5"/>
              </a:rPr>
              <a:t>https://championingsocialcare.org.uk/care-home-open-day/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Twitter </a:t>
            </a:r>
            <a:r>
              <a:rPr lang="en-GB" dirty="0">
                <a:solidFill>
                  <a:srgbClr val="0070C0"/>
                </a:solidFill>
              </a:rPr>
              <a:t>@hlsc_socialcare  @lancsskillshub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>
                <a:hlinkClick r:id="rId6"/>
              </a:rPr>
              <a:t>Facebook page</a:t>
            </a:r>
            <a:r>
              <a:rPr lang="en-GB" dirty="0"/>
              <a:t> has been established for care providers across the ICS</a:t>
            </a:r>
            <a:endParaRPr lang="en-GB" dirty="0">
              <a:solidFill>
                <a:srgbClr val="0070C0"/>
              </a:solidFill>
            </a:endParaRPr>
          </a:p>
          <a:p>
            <a:pPr algn="l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D3B8-6995-4567-A4D4-BAA4FE57143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64704" y="198543"/>
            <a:ext cx="1795616" cy="140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2B248-4A92-4399-B77A-F824C53A6DC4}"/>
              </a:ext>
            </a:extLst>
          </p:cNvPr>
          <p:cNvSpPr/>
          <p:nvPr/>
        </p:nvSpPr>
        <p:spPr>
          <a:xfrm>
            <a:off x="2927349" y="360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Social Care Workforce Forum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June 2021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9653A62-083A-4D84-BA61-CB4D2A5C0E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2" y="458744"/>
            <a:ext cx="1980632" cy="77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7842-94FD-4BAB-A010-BB3227887F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185" y="5980627"/>
            <a:ext cx="218865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A131-EF2E-4382-933C-805182066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3349" y="5833898"/>
            <a:ext cx="29812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E801-155A-4E04-8D0B-7255064FA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99" y="1697143"/>
            <a:ext cx="10321925" cy="950277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Next steps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9DFCC-4672-4B89-BDCD-3E7A9EAE2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999" y="2744363"/>
            <a:ext cx="9782175" cy="29611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#SparkleForSocialCareEpisode </a:t>
            </a:r>
            <a:r>
              <a:rPr lang="en-GB" u="sng" dirty="0">
                <a:hlinkClick r:id="rId2"/>
              </a:rPr>
              <a:t>https://youtu.be/Go_ymmWmxt0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 would like to get involved in Care Home Open Week - </a:t>
            </a:r>
            <a:r>
              <a:rPr lang="en-GB" u="sng" dirty="0">
                <a:hlinkClick r:id="rId3"/>
              </a:rPr>
              <a:t>https://championingsocialcare.org.uk/care-home-open-day/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#GreenHeartForSocialCare </a:t>
            </a:r>
            <a:r>
              <a:rPr lang="en-GB" u="sng" dirty="0">
                <a:hlinkClick r:id="rId4"/>
              </a:rPr>
              <a:t>https://ihm.org.uk/2021/05/17/greenheartforsocialcare/</a:t>
            </a:r>
            <a:endParaRPr lang="en-GB" dirty="0"/>
          </a:p>
          <a:p>
            <a:r>
              <a:rPr lang="en-GB" dirty="0"/>
              <a:t>For anyone interested. </a:t>
            </a:r>
          </a:p>
          <a:p>
            <a:r>
              <a:rPr lang="en-GB" dirty="0"/>
              <a:t> </a:t>
            </a:r>
          </a:p>
          <a:p>
            <a:r>
              <a:rPr lang="en-GB" dirty="0" err="1"/>
              <a:t>Tonights</a:t>
            </a:r>
            <a:r>
              <a:rPr lang="en-GB" dirty="0"/>
              <a:t> episode of The Caring View is all about #CareHomeOpenWeek2021 </a:t>
            </a:r>
            <a:r>
              <a:rPr lang="en-GB" u="sng" dirty="0">
                <a:hlinkClick r:id="rId5"/>
              </a:rPr>
              <a:t>https://youtu.be/ksvtQd7oOMA</a:t>
            </a:r>
            <a:endParaRPr lang="en-GB" dirty="0"/>
          </a:p>
          <a:p>
            <a:pPr algn="l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D3B8-6995-4567-A4D4-BAA4FE57143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64704" y="198543"/>
            <a:ext cx="1795616" cy="140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2B248-4A92-4399-B77A-F824C53A6DC4}"/>
              </a:ext>
            </a:extLst>
          </p:cNvPr>
          <p:cNvSpPr/>
          <p:nvPr/>
        </p:nvSpPr>
        <p:spPr>
          <a:xfrm>
            <a:off x="2927349" y="360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Social Care Workforce Forum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June 2021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9653A62-083A-4D84-BA61-CB4D2A5C0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2" y="458744"/>
            <a:ext cx="1980632" cy="77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7842-94FD-4BAB-A010-BB3227887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85" y="5980627"/>
            <a:ext cx="218865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A131-EF2E-4382-933C-8051820665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349" y="5833898"/>
            <a:ext cx="29812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C8F62A-A67F-4096-8876-B69CEA2B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8" y="1600200"/>
            <a:ext cx="8772044" cy="4520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5AD3B8-6995-4567-A4D4-BAA4FE5714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4704" y="198543"/>
            <a:ext cx="1795616" cy="140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2B248-4A92-4399-B77A-F824C53A6DC4}"/>
              </a:ext>
            </a:extLst>
          </p:cNvPr>
          <p:cNvSpPr/>
          <p:nvPr/>
        </p:nvSpPr>
        <p:spPr>
          <a:xfrm>
            <a:off x="2927349" y="360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Social Care Workforce Forum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June 2021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9653A62-083A-4D84-BA61-CB4D2A5C0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2" y="458744"/>
            <a:ext cx="1980632" cy="77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7842-94FD-4BAB-A010-BB3227887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85" y="5980627"/>
            <a:ext cx="218865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A131-EF2E-4382-933C-805182066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349" y="5833898"/>
            <a:ext cx="29812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AD3B8-6995-4567-A4D4-BAA4FE571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4704" y="198543"/>
            <a:ext cx="1795616" cy="140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2B248-4A92-4399-B77A-F824C53A6DC4}"/>
              </a:ext>
            </a:extLst>
          </p:cNvPr>
          <p:cNvSpPr/>
          <p:nvPr/>
        </p:nvSpPr>
        <p:spPr>
          <a:xfrm>
            <a:off x="2927349" y="360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Social Care Workforce Forum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June 2021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9653A62-083A-4D84-BA61-CB4D2A5C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2" y="458744"/>
            <a:ext cx="1980632" cy="77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7842-94FD-4BAB-A010-BB3227887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5" y="5980627"/>
            <a:ext cx="218865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A131-EF2E-4382-933C-805182066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349" y="5833898"/>
            <a:ext cx="2981202" cy="902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3353E1-3B7E-4BF1-8380-EE2EB9E04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597" y="1757973"/>
            <a:ext cx="8706205" cy="42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6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E801-155A-4E04-8D0B-7255064FA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99" y="1697143"/>
            <a:ext cx="10321925" cy="950277"/>
          </a:xfrm>
        </p:spPr>
        <p:txBody>
          <a:bodyPr>
            <a:noAutofit/>
          </a:bodyPr>
          <a:lstStyle/>
          <a:p>
            <a:pPr algn="l"/>
            <a:r>
              <a:rPr lang="en-GB" sz="3600" b="1" dirty="0"/>
              <a:t>Accelerated Step into Care Programme</a:t>
            </a:r>
            <a:endParaRPr lang="en-GB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9DFCC-4672-4B89-BDCD-3E7A9EAE2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999" y="2744363"/>
            <a:ext cx="9782175" cy="296111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Fully funded adult social care recruitment programme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Learners complete six-week training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Volunteer hours as a working interview – you assess whether they are right for your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Time saving, shared values, no extra cost, DBS check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Next steps email </a:t>
            </a:r>
            <a:r>
              <a:rPr lang="en-GB" dirty="0" err="1"/>
              <a:t>ruth.keeler@mbht.nhs</a:t>
            </a:r>
            <a:r>
              <a:rPr lang="en-GB" dirty="0"/>
              <a:t> .</a:t>
            </a:r>
            <a:r>
              <a:rPr lang="en-GB" dirty="0" err="1"/>
              <a:t>uk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D3B8-6995-4567-A4D4-BAA4FE571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4704" y="198543"/>
            <a:ext cx="1795616" cy="140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2B248-4A92-4399-B77A-F824C53A6DC4}"/>
              </a:ext>
            </a:extLst>
          </p:cNvPr>
          <p:cNvSpPr/>
          <p:nvPr/>
        </p:nvSpPr>
        <p:spPr>
          <a:xfrm>
            <a:off x="2927349" y="360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Social Care Workforce Forum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June 2021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9653A62-083A-4D84-BA61-CB4D2A5C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2" y="458744"/>
            <a:ext cx="1980632" cy="77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7842-94FD-4BAB-A010-BB3227887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5" y="5980627"/>
            <a:ext cx="218865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A131-EF2E-4382-933C-805182066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349" y="5833898"/>
            <a:ext cx="29812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E801-155A-4E04-8D0B-7255064FA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99" y="1697143"/>
            <a:ext cx="10321925" cy="950277"/>
          </a:xfrm>
        </p:spPr>
        <p:txBody>
          <a:bodyPr>
            <a:noAutofit/>
          </a:bodyPr>
          <a:lstStyle/>
          <a:p>
            <a:pPr algn="l"/>
            <a:r>
              <a:rPr lang="en-GB" sz="3600" b="1" dirty="0"/>
              <a:t>Resources</a:t>
            </a:r>
            <a:r>
              <a:rPr lang="en-GB" sz="3600" dirty="0"/>
              <a:t> </a:t>
            </a:r>
            <a:r>
              <a:rPr lang="en-GB" sz="2000" dirty="0"/>
              <a:t>(these will be sent out following the Forum)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9DFCC-4672-4B89-BDCD-3E7A9EAE2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999" y="2744363"/>
            <a:ext cx="9782175" cy="29611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Social Care Training Pack</a:t>
            </a:r>
          </a:p>
          <a:p>
            <a:pPr algn="l"/>
            <a:r>
              <a:rPr lang="en-GB" dirty="0"/>
              <a:t>Social Care Health &amp; Wellbeing Pack</a:t>
            </a:r>
          </a:p>
          <a:p>
            <a:pPr algn="l" defTabSz="457200">
              <a:buClr>
                <a:srgbClr val="E87722"/>
              </a:buClr>
            </a:pPr>
            <a:r>
              <a:rPr lang="en-GB" dirty="0"/>
              <a:t>Skills for Care </a:t>
            </a:r>
            <a:r>
              <a:rPr lang="en-GB" dirty="0">
                <a:solidFill>
                  <a:srgbClr val="005EB8"/>
                </a:solidFill>
                <a:latin typeface="Arial" panose="020B0604020202020204"/>
                <a:hlinkClick r:id="rId2"/>
              </a:rPr>
              <a:t>www.skillsforcare.org.uk/wellbeing</a:t>
            </a:r>
            <a:endParaRPr lang="en-GB" dirty="0">
              <a:solidFill>
                <a:srgbClr val="005EB8"/>
              </a:solidFill>
              <a:latin typeface="Arial" panose="020B0604020202020204"/>
            </a:endParaRPr>
          </a:p>
          <a:p>
            <a:pPr algn="l"/>
            <a:r>
              <a:rPr lang="en-GB" dirty="0"/>
              <a:t>Lancashire Skills and Employment Hub - </a:t>
            </a:r>
            <a:r>
              <a:rPr lang="en-GB"/>
              <a:t>Upskilling &amp; </a:t>
            </a:r>
            <a:r>
              <a:rPr lang="en-GB" dirty="0"/>
              <a:t>Pre –recruitment</a:t>
            </a:r>
          </a:p>
          <a:p>
            <a:pPr algn="l"/>
            <a:r>
              <a:rPr lang="en-GB" dirty="0"/>
              <a:t>Digital skills info </a:t>
            </a:r>
            <a:r>
              <a:rPr lang="en-GB" u="sng" dirty="0">
                <a:hlinkClick r:id="rId3"/>
              </a:rPr>
              <a:t>https://www.lancashireskillshub.co.uk/digital-skills-partnership/</a:t>
            </a:r>
            <a:endParaRPr lang="en-GB" u="sng" dirty="0"/>
          </a:p>
          <a:p>
            <a:pPr algn="l"/>
            <a:r>
              <a:rPr lang="en-GB" dirty="0"/>
              <a:t>Social Care Leaders Meeting</a:t>
            </a:r>
          </a:p>
          <a:p>
            <a:pPr algn="l"/>
            <a:r>
              <a:rPr lang="en-GB" dirty="0"/>
              <a:t>Apprenticeships </a:t>
            </a:r>
          </a:p>
          <a:p>
            <a:pPr algn="l"/>
            <a:r>
              <a:rPr lang="en-GB" dirty="0"/>
              <a:t>Social Care Ambassadors </a:t>
            </a:r>
          </a:p>
          <a:p>
            <a:pPr algn="l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D3B8-6995-4567-A4D4-BAA4FE5714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4704" y="198543"/>
            <a:ext cx="1795616" cy="140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2B248-4A92-4399-B77A-F824C53A6DC4}"/>
              </a:ext>
            </a:extLst>
          </p:cNvPr>
          <p:cNvSpPr/>
          <p:nvPr/>
        </p:nvSpPr>
        <p:spPr>
          <a:xfrm>
            <a:off x="2927349" y="360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Social Care Workforce Forum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June 2021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9653A62-083A-4D84-BA61-CB4D2A5C0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2" y="458744"/>
            <a:ext cx="1980632" cy="77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7842-94FD-4BAB-A010-BB322788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85" y="5980627"/>
            <a:ext cx="218865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A131-EF2E-4382-933C-805182066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349" y="5833898"/>
            <a:ext cx="29812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522A05D-6873-43B2-AAC4-69480F292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49" y="175743"/>
            <a:ext cx="5821391" cy="989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03A49-7F44-45AD-8194-8FF209A53932}"/>
              </a:ext>
            </a:extLst>
          </p:cNvPr>
          <p:cNvSpPr txBox="1"/>
          <p:nvPr/>
        </p:nvSpPr>
        <p:spPr>
          <a:xfrm>
            <a:off x="440220" y="1326195"/>
            <a:ext cx="109392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>
                <a:ea typeface="+mn-lt"/>
                <a:cs typeface="+mn-lt"/>
              </a:rPr>
              <a:t>Apprenticeship Pathways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C4EFD-321A-485D-B306-BFBBBC42A0E2}"/>
              </a:ext>
            </a:extLst>
          </p:cNvPr>
          <p:cNvSpPr txBox="1"/>
          <p:nvPr/>
        </p:nvSpPr>
        <p:spPr>
          <a:xfrm>
            <a:off x="320666" y="2346488"/>
            <a:ext cx="115476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Assistant Practitioner – 2 years, potentially no external placements. Not NMC registered.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C4EFD-321A-485D-B306-BFBBBC42A0E2}"/>
              </a:ext>
            </a:extLst>
          </p:cNvPr>
          <p:cNvSpPr txBox="1"/>
          <p:nvPr/>
        </p:nvSpPr>
        <p:spPr>
          <a:xfrm>
            <a:off x="326253" y="2863956"/>
            <a:ext cx="115476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Nurse Associate – 2 years, some external Acute placements required. NMC registered.</a:t>
            </a:r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C4EFD-321A-485D-B306-BFBBBC42A0E2}"/>
              </a:ext>
            </a:extLst>
          </p:cNvPr>
          <p:cNvSpPr txBox="1"/>
          <p:nvPr/>
        </p:nvSpPr>
        <p:spPr>
          <a:xfrm>
            <a:off x="326253" y="3421248"/>
            <a:ext cx="115476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Registered Nurse Degree – 4 years, or 2 year transition from AP or NA</a:t>
            </a:r>
            <a:endParaRPr 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C4EFD-321A-485D-B306-BFBBBC42A0E2}"/>
              </a:ext>
            </a:extLst>
          </p:cNvPr>
          <p:cNvSpPr txBox="1"/>
          <p:nvPr/>
        </p:nvSpPr>
        <p:spPr>
          <a:xfrm>
            <a:off x="440220" y="4295101"/>
            <a:ext cx="115476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Webinar on 22</a:t>
            </a:r>
            <a:r>
              <a:rPr lang="en-GB" sz="2400" baseline="30000" dirty="0">
                <a:ea typeface="+mn-lt"/>
                <a:cs typeface="+mn-lt"/>
              </a:rPr>
              <a:t>nd</a:t>
            </a:r>
            <a:r>
              <a:rPr lang="en-GB" sz="2400" dirty="0">
                <a:ea typeface="+mn-lt"/>
                <a:cs typeface="+mn-lt"/>
              </a:rPr>
              <a:t> June, 2.00pm to 3.00pm. Register here - </a:t>
            </a:r>
            <a:r>
              <a:rPr lang="en-GB" sz="2400" u="sng" dirty="0">
                <a:hlinkClick r:id="rId4"/>
              </a:rPr>
              <a:t>bit.ly/3tWRHXE</a:t>
            </a:r>
            <a:endParaRPr lang="en-US" sz="105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56169" y="4978196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5" imgW="914400" imgH="806400" progId="AcroExch.Document.2017">
                  <p:embed/>
                </p:oleObj>
              </mc:Choice>
              <mc:Fallback>
                <p:oleObj name="Acrobat Document" showAsIcon="1" r:id="rId5" imgW="914400" imgH="806400" progId="AcroExch.Document.2017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169" y="4978196"/>
                        <a:ext cx="9144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38507" y="494526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7" imgW="914400" imgH="806400" progId="AcroExch.Document.2017">
                  <p:embed/>
                </p:oleObj>
              </mc:Choice>
              <mc:Fallback>
                <p:oleObj name="Acrobat Document" showAsIcon="1" r:id="rId7" imgW="914400" imgH="806400" progId="AcroExch.Document.20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8507" y="494526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29743" y="499560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9" imgW="914400" imgH="806400" progId="AcroExch.Document.2017">
                  <p:embed/>
                </p:oleObj>
              </mc:Choice>
              <mc:Fallback>
                <p:oleObj name="Acrobat Document" showAsIcon="1" r:id="rId9" imgW="914400" imgH="806400" progId="AcroExch.Document.20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9743" y="499560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21648" y="497882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11" imgW="914400" imgH="806400" progId="AcroExch.Document.2017">
                  <p:embed/>
                </p:oleObj>
              </mc:Choice>
              <mc:Fallback>
                <p:oleObj name="Acrobat Document" showAsIcon="1" r:id="rId11" imgW="914400" imgH="806400" progId="AcroExch.Document.2017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21648" y="497882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67B6B9C-38C8-46D9-9075-EDE89EAC6253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764704" y="198543"/>
            <a:ext cx="1702271" cy="12307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4BB05F-6860-4390-8A73-2F86396C9D22}"/>
              </a:ext>
            </a:extLst>
          </p:cNvPr>
          <p:cNvSpPr/>
          <p:nvPr/>
        </p:nvSpPr>
        <p:spPr>
          <a:xfrm>
            <a:off x="320666" y="2042405"/>
            <a:ext cx="8147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4"/>
              </a:rPr>
              <a:t>Look here for an Adult Social Care Employers Quick Guide to apprenticeships</a:t>
            </a:r>
            <a:endParaRPr lang="en-GB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B4C139-ED00-48A9-B879-A03FF93DD6A1}"/>
              </a:ext>
            </a:extLst>
          </p:cNvPr>
          <p:cNvSpPr/>
          <p:nvPr/>
        </p:nvSpPr>
        <p:spPr>
          <a:xfrm>
            <a:off x="440219" y="5726246"/>
            <a:ext cx="1112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further information including FAQs and step by step details on how to plan, recruit and deliver an apprenticeship, go to our website here: </a:t>
            </a:r>
            <a:r>
              <a:rPr lang="en-GB" dirty="0">
                <a:hlinkClick r:id="rId15"/>
              </a:rPr>
              <a:t>www.healthierlsc.co.uk/apprenticeships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4663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E801-155A-4E04-8D0B-7255064FA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05" y="1765877"/>
            <a:ext cx="10287470" cy="1663123"/>
          </a:xfrm>
        </p:spPr>
        <p:txBody>
          <a:bodyPr>
            <a:noAutofit/>
          </a:bodyPr>
          <a:lstStyle/>
          <a:p>
            <a:pPr algn="l"/>
            <a:br>
              <a:rPr lang="en-GB" sz="3600" dirty="0"/>
            </a:br>
            <a:r>
              <a:rPr lang="en-GB" sz="3600" dirty="0"/>
              <a:t>Twitter</a:t>
            </a:r>
            <a:br>
              <a:rPr lang="en-GB" sz="3600" dirty="0"/>
            </a:br>
            <a:r>
              <a:rPr lang="en-GB" sz="3600" dirty="0">
                <a:solidFill>
                  <a:srgbClr val="0070C0"/>
                </a:solidFill>
              </a:rPr>
              <a:t>@hlsc_socialcare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9DFCC-4672-4B89-BDCD-3E7A9EAE2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999" y="2744363"/>
            <a:ext cx="9782175" cy="2961112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dirty="0">
              <a:ea typeface="+mn-lt"/>
              <a:cs typeface="+mn-lt"/>
            </a:endParaRPr>
          </a:p>
          <a:p>
            <a:pPr algn="l"/>
            <a:endParaRPr lang="en-GB" dirty="0"/>
          </a:p>
          <a:p>
            <a:pPr algn="l"/>
            <a:endParaRPr lang="en-GB" dirty="0">
              <a:ea typeface="+mn-lt"/>
              <a:cs typeface="+mn-lt"/>
            </a:endParaRPr>
          </a:p>
          <a:p>
            <a:pPr algn="l"/>
            <a:endParaRPr lang="en-GB" dirty="0">
              <a:ea typeface="+mn-lt"/>
              <a:cs typeface="+mn-lt"/>
            </a:endParaRPr>
          </a:p>
          <a:p>
            <a:pPr algn="l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D3B8-6995-4567-A4D4-BAA4FE571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4704" y="198543"/>
            <a:ext cx="1795616" cy="140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2B248-4A92-4399-B77A-F824C53A6DC4}"/>
              </a:ext>
            </a:extLst>
          </p:cNvPr>
          <p:cNvSpPr/>
          <p:nvPr/>
        </p:nvSpPr>
        <p:spPr>
          <a:xfrm>
            <a:off x="2927349" y="360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Social Care Workforce Forum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June 2021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9653A62-083A-4D84-BA61-CB4D2A5C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2" y="458744"/>
            <a:ext cx="1980632" cy="77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7842-94FD-4BAB-A010-BB3227887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5" y="5980627"/>
            <a:ext cx="218865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A131-EF2E-4382-933C-805182066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349" y="5833898"/>
            <a:ext cx="2981202" cy="90228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E46D7DE-C4FF-4AFA-962D-D9E8BF13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74" y="1437980"/>
            <a:ext cx="3646666" cy="50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4E32BEB3B0F4499F5C9B3521B7D95" ma:contentTypeVersion="9" ma:contentTypeDescription="Create a new document." ma:contentTypeScope="" ma:versionID="2f5a90004ad65fc396869bf182c6e2d0">
  <xsd:schema xmlns:xsd="http://www.w3.org/2001/XMLSchema" xmlns:xs="http://www.w3.org/2001/XMLSchema" xmlns:p="http://schemas.microsoft.com/office/2006/metadata/properties" xmlns:ns2="a7688ff8-30dc-4e32-b5f6-e7ddcf6a4bcb" targetNamespace="http://schemas.microsoft.com/office/2006/metadata/properties" ma:root="true" ma:fieldsID="4b640bdcc27d5979cf87b0db346d86a0" ns2:_="">
    <xsd:import namespace="a7688ff8-30dc-4e32-b5f6-e7ddcf6a4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88ff8-30dc-4e32-b5f6-e7ddcf6a4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EDB2D0-524B-41F4-9C81-7CDA60ED1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688ff8-30dc-4e32-b5f6-e7ddcf6a4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19A605-B86E-4B0F-841F-0931727477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182B0-62D3-4B0A-9065-8568C0F0B341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12819eb2-9bf4-42fd-bb60-dc9256fca03b"/>
    <ds:schemaRef ds:uri="http://schemas.microsoft.com/office/infopath/2007/PartnerControls"/>
    <ds:schemaRef ds:uri="http://schemas.openxmlformats.org/package/2006/metadata/core-properties"/>
    <ds:schemaRef ds:uri="ae2627dd-7330-4bd2-b111-519fcc11cf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461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Next steps</vt:lpstr>
      <vt:lpstr>Next steps</vt:lpstr>
      <vt:lpstr>PowerPoint Presentation</vt:lpstr>
      <vt:lpstr>PowerPoint Presentation</vt:lpstr>
      <vt:lpstr>Accelerated Step into Care Programme</vt:lpstr>
      <vt:lpstr>Resources (these will be sent out following the Forum)</vt:lpstr>
      <vt:lpstr>PowerPoint Presentation</vt:lpstr>
      <vt:lpstr> Twitter @hlsc_socialcare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Williams (MLCSU)</dc:creator>
  <cp:lastModifiedBy>Elizabeth Williams (MLCSU)</cp:lastModifiedBy>
  <cp:revision>8</cp:revision>
  <dcterms:created xsi:type="dcterms:W3CDTF">2020-09-23T10:15:44Z</dcterms:created>
  <dcterms:modified xsi:type="dcterms:W3CDTF">2021-06-25T11:37:13Z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0x010100CA44E32BEB3B0F4499F5C9B3521B7D95</vt:lpwstr>
  </property>
  <property fmtid="{D5CDD505-2E9C-101B-9397-08002B2CF9AE}" pid="3" name="_dlc_DocIdItemGuid">
    <vt:lpwstr>92b739e2-ed2f-4584-b897-d0e5c3159d4f</vt:lpwstr>
  </property>
</Properties>
</file>