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56" r:id="rId6"/>
    <p:sldId id="285" r:id="rId7"/>
    <p:sldId id="290" r:id="rId8"/>
    <p:sldId id="288" r:id="rId9"/>
    <p:sldId id="315" r:id="rId10"/>
    <p:sldId id="324" r:id="rId11"/>
    <p:sldId id="298" r:id="rId12"/>
    <p:sldId id="296" r:id="rId13"/>
    <p:sldId id="304" r:id="rId14"/>
    <p:sldId id="299" r:id="rId15"/>
    <p:sldId id="300" r:id="rId16"/>
    <p:sldId id="303" r:id="rId17"/>
    <p:sldId id="305" r:id="rId18"/>
    <p:sldId id="306" r:id="rId19"/>
    <p:sldId id="309" r:id="rId20"/>
    <p:sldId id="313" r:id="rId21"/>
    <p:sldId id="307" r:id="rId22"/>
    <p:sldId id="317" r:id="rId23"/>
    <p:sldId id="323" r:id="rId24"/>
    <p:sldId id="318" r:id="rId25"/>
    <p:sldId id="289" r:id="rId26"/>
    <p:sldId id="325" r:id="rId27"/>
    <p:sldId id="326" r:id="rId28"/>
    <p:sldId id="320" r:id="rId29"/>
    <p:sldId id="322"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Williams (MLCSU)" initials="EW(" lastIdx="1" clrIdx="0">
    <p:extLst>
      <p:ext uri="{19B8F6BF-5375-455C-9EA6-DF929625EA0E}">
        <p15:presenceInfo xmlns:p15="http://schemas.microsoft.com/office/powerpoint/2012/main" userId="S::Elizabeth.Williams@midlandsandlancashirecsu.nhs.uk::a9a1d101-35a6-42cb-9369-f85467293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0F922-F96B-4598-BC15-1B6DAF6EFD2D}" v="65" dt="2021-06-08T08:05:55.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3145" autoAdjust="0"/>
  </p:normalViewPr>
  <p:slideViewPr>
    <p:cSldViewPr snapToGrid="0">
      <p:cViewPr varScale="1">
        <p:scale>
          <a:sx n="62" d="100"/>
          <a:sy n="62"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illiams (MLCSU)" userId="a9a1d101-35a6-42cb-9369-f854672932c8" providerId="ADAL" clId="{91E0F922-F96B-4598-BC15-1B6DAF6EFD2D}"/>
    <pc:docChg chg="undo redo custSel addSld delSld modSld sldOrd">
      <pc:chgData name="Elizabeth Williams (MLCSU)" userId="a9a1d101-35a6-42cb-9369-f854672932c8" providerId="ADAL" clId="{91E0F922-F96B-4598-BC15-1B6DAF6EFD2D}" dt="2021-06-08T08:05:58.910" v="951" actId="20577"/>
      <pc:docMkLst>
        <pc:docMk/>
      </pc:docMkLst>
      <pc:sldChg chg="modSp mod">
        <pc:chgData name="Elizabeth Williams (MLCSU)" userId="a9a1d101-35a6-42cb-9369-f854672932c8" providerId="ADAL" clId="{91E0F922-F96B-4598-BC15-1B6DAF6EFD2D}" dt="2021-06-02T10:14:58.343" v="173" actId="20577"/>
        <pc:sldMkLst>
          <pc:docMk/>
          <pc:sldMk cId="3169611854" sldId="256"/>
        </pc:sldMkLst>
        <pc:spChg chg="mod">
          <ac:chgData name="Elizabeth Williams (MLCSU)" userId="a9a1d101-35a6-42cb-9369-f854672932c8" providerId="ADAL" clId="{91E0F922-F96B-4598-BC15-1B6DAF6EFD2D}" dt="2021-06-02T10:14:58.343" v="173" actId="20577"/>
          <ac:spMkLst>
            <pc:docMk/>
            <pc:sldMk cId="3169611854" sldId="256"/>
            <ac:spMk id="5" creationId="{E47876B4-5E31-4FCE-B83A-776DE6D5A1C4}"/>
          </ac:spMkLst>
        </pc:spChg>
      </pc:sldChg>
      <pc:sldChg chg="del">
        <pc:chgData name="Elizabeth Williams (MLCSU)" userId="a9a1d101-35a6-42cb-9369-f854672932c8" providerId="ADAL" clId="{91E0F922-F96B-4598-BC15-1B6DAF6EFD2D}" dt="2021-06-01T15:39:05.753" v="53" actId="2696"/>
        <pc:sldMkLst>
          <pc:docMk/>
          <pc:sldMk cId="1362901923" sldId="264"/>
        </pc:sldMkLst>
      </pc:sldChg>
      <pc:sldChg chg="modSp mod">
        <pc:chgData name="Elizabeth Williams (MLCSU)" userId="a9a1d101-35a6-42cb-9369-f854672932c8" providerId="ADAL" clId="{91E0F922-F96B-4598-BC15-1B6DAF6EFD2D}" dt="2021-06-02T12:55:38.474" v="879" actId="207"/>
        <pc:sldMkLst>
          <pc:docMk/>
          <pc:sldMk cId="1698136007" sldId="290"/>
        </pc:sldMkLst>
        <pc:spChg chg="mod">
          <ac:chgData name="Elizabeth Williams (MLCSU)" userId="a9a1d101-35a6-42cb-9369-f854672932c8" providerId="ADAL" clId="{91E0F922-F96B-4598-BC15-1B6DAF6EFD2D}" dt="2021-06-02T12:53:24.689" v="868" actId="6549"/>
          <ac:spMkLst>
            <pc:docMk/>
            <pc:sldMk cId="1698136007" sldId="290"/>
            <ac:spMk id="3" creationId="{0DFAEA1E-A6A6-41B0-B1DF-C3A43F728599}"/>
          </ac:spMkLst>
        </pc:spChg>
        <pc:spChg chg="mod">
          <ac:chgData name="Elizabeth Williams (MLCSU)" userId="a9a1d101-35a6-42cb-9369-f854672932c8" providerId="ADAL" clId="{91E0F922-F96B-4598-BC15-1B6DAF6EFD2D}" dt="2021-06-02T12:55:38.474" v="879" actId="207"/>
          <ac:spMkLst>
            <pc:docMk/>
            <pc:sldMk cId="1698136007" sldId="290"/>
            <ac:spMk id="6" creationId="{029A867C-04E3-41CD-ADBE-4DCB221CD6F8}"/>
          </ac:spMkLst>
        </pc:spChg>
      </pc:sldChg>
      <pc:sldChg chg="modSp mod">
        <pc:chgData name="Elizabeth Williams (MLCSU)" userId="a9a1d101-35a6-42cb-9369-f854672932c8" providerId="ADAL" clId="{91E0F922-F96B-4598-BC15-1B6DAF6EFD2D}" dt="2021-06-08T07:56:26.007" v="944" actId="20577"/>
        <pc:sldMkLst>
          <pc:docMk/>
          <pc:sldMk cId="2538462659" sldId="296"/>
        </pc:sldMkLst>
        <pc:spChg chg="mod">
          <ac:chgData name="Elizabeth Williams (MLCSU)" userId="a9a1d101-35a6-42cb-9369-f854672932c8" providerId="ADAL" clId="{91E0F922-F96B-4598-BC15-1B6DAF6EFD2D}" dt="2021-06-08T07:56:26.007" v="944" actId="20577"/>
          <ac:spMkLst>
            <pc:docMk/>
            <pc:sldMk cId="2538462659" sldId="296"/>
            <ac:spMk id="3" creationId="{0DFAEA1E-A6A6-41B0-B1DF-C3A43F728599}"/>
          </ac:spMkLst>
        </pc:spChg>
      </pc:sldChg>
      <pc:sldChg chg="modSp mod">
        <pc:chgData name="Elizabeth Williams (MLCSU)" userId="a9a1d101-35a6-42cb-9369-f854672932c8" providerId="ADAL" clId="{91E0F922-F96B-4598-BC15-1B6DAF6EFD2D}" dt="2021-06-01T16:13:59.976" v="125" actId="27636"/>
        <pc:sldMkLst>
          <pc:docMk/>
          <pc:sldMk cId="1874531025" sldId="298"/>
        </pc:sldMkLst>
        <pc:spChg chg="mod">
          <ac:chgData name="Elizabeth Williams (MLCSU)" userId="a9a1d101-35a6-42cb-9369-f854672932c8" providerId="ADAL" clId="{91E0F922-F96B-4598-BC15-1B6DAF6EFD2D}" dt="2021-06-01T16:13:59.976" v="125" actId="27636"/>
          <ac:spMkLst>
            <pc:docMk/>
            <pc:sldMk cId="1874531025" sldId="298"/>
            <ac:spMk id="3" creationId="{0DFAEA1E-A6A6-41B0-B1DF-C3A43F728599}"/>
          </ac:spMkLst>
        </pc:spChg>
      </pc:sldChg>
      <pc:sldChg chg="modSp mod">
        <pc:chgData name="Elizabeth Williams (MLCSU)" userId="a9a1d101-35a6-42cb-9369-f854672932c8" providerId="ADAL" clId="{91E0F922-F96B-4598-BC15-1B6DAF6EFD2D}" dt="2021-06-02T12:58:40.689" v="880" actId="20577"/>
        <pc:sldMkLst>
          <pc:docMk/>
          <pc:sldMk cId="2380950947" sldId="303"/>
        </pc:sldMkLst>
        <pc:spChg chg="mod">
          <ac:chgData name="Elizabeth Williams (MLCSU)" userId="a9a1d101-35a6-42cb-9369-f854672932c8" providerId="ADAL" clId="{91E0F922-F96B-4598-BC15-1B6DAF6EFD2D}" dt="2021-06-02T12:58:40.689" v="880" actId="20577"/>
          <ac:spMkLst>
            <pc:docMk/>
            <pc:sldMk cId="2380950947" sldId="303"/>
            <ac:spMk id="3" creationId="{0DFAEA1E-A6A6-41B0-B1DF-C3A43F728599}"/>
          </ac:spMkLst>
        </pc:spChg>
      </pc:sldChg>
      <pc:sldChg chg="addSp delSp modSp mod">
        <pc:chgData name="Elizabeth Williams (MLCSU)" userId="a9a1d101-35a6-42cb-9369-f854672932c8" providerId="ADAL" clId="{91E0F922-F96B-4598-BC15-1B6DAF6EFD2D}" dt="2021-06-02T12:31:40.642" v="691" actId="1076"/>
        <pc:sldMkLst>
          <pc:docMk/>
          <pc:sldMk cId="4131521487" sldId="315"/>
        </pc:sldMkLst>
        <pc:spChg chg="mod">
          <ac:chgData name="Elizabeth Williams (MLCSU)" userId="a9a1d101-35a6-42cb-9369-f854672932c8" providerId="ADAL" clId="{91E0F922-F96B-4598-BC15-1B6DAF6EFD2D}" dt="2021-06-02T12:29:33.067" v="681" actId="14100"/>
          <ac:spMkLst>
            <pc:docMk/>
            <pc:sldMk cId="4131521487" sldId="315"/>
            <ac:spMk id="3" creationId="{0EE2D0A9-21B4-4F77-AE2C-93BD659A58A5}"/>
          </ac:spMkLst>
        </pc:spChg>
        <pc:spChg chg="add mod">
          <ac:chgData name="Elizabeth Williams (MLCSU)" userId="a9a1d101-35a6-42cb-9369-f854672932c8" providerId="ADAL" clId="{91E0F922-F96B-4598-BC15-1B6DAF6EFD2D}" dt="2021-06-02T12:28:32.507" v="672" actId="1076"/>
          <ac:spMkLst>
            <pc:docMk/>
            <pc:sldMk cId="4131521487" sldId="315"/>
            <ac:spMk id="4" creationId="{D04800B9-AFEE-4E9F-A8FA-1500C2E53AC2}"/>
          </ac:spMkLst>
        </pc:spChg>
        <pc:spChg chg="del mod">
          <ac:chgData name="Elizabeth Williams (MLCSU)" userId="a9a1d101-35a6-42cb-9369-f854672932c8" providerId="ADAL" clId="{91E0F922-F96B-4598-BC15-1B6DAF6EFD2D}" dt="2021-06-02T12:20:20.821" v="600"/>
          <ac:spMkLst>
            <pc:docMk/>
            <pc:sldMk cId="4131521487" sldId="315"/>
            <ac:spMk id="6" creationId="{957D7909-C30B-4373-A7A7-F9875E53A098}"/>
          </ac:spMkLst>
        </pc:spChg>
        <pc:spChg chg="mod">
          <ac:chgData name="Elizabeth Williams (MLCSU)" userId="a9a1d101-35a6-42cb-9369-f854672932c8" providerId="ADAL" clId="{91E0F922-F96B-4598-BC15-1B6DAF6EFD2D}" dt="2021-06-02T12:30:05.625" v="683" actId="14100"/>
          <ac:spMkLst>
            <pc:docMk/>
            <pc:sldMk cId="4131521487" sldId="315"/>
            <ac:spMk id="9" creationId="{561DD2B4-BC61-4C56-A7F3-97EA1C036628}"/>
          </ac:spMkLst>
        </pc:spChg>
        <pc:graphicFrameChg chg="del">
          <ac:chgData name="Elizabeth Williams (MLCSU)" userId="a9a1d101-35a6-42cb-9369-f854672932c8" providerId="ADAL" clId="{91E0F922-F96B-4598-BC15-1B6DAF6EFD2D}" dt="2021-06-02T12:26:59.723" v="662" actId="478"/>
          <ac:graphicFrameMkLst>
            <pc:docMk/>
            <pc:sldMk cId="4131521487" sldId="315"/>
            <ac:graphicFrameMk id="5" creationId="{8D02F82B-58EE-4D74-A412-80561B418F92}"/>
          </ac:graphicFrameMkLst>
        </pc:graphicFrameChg>
        <pc:graphicFrameChg chg="mod modGraphic">
          <ac:chgData name="Elizabeth Williams (MLCSU)" userId="a9a1d101-35a6-42cb-9369-f854672932c8" providerId="ADAL" clId="{91E0F922-F96B-4598-BC15-1B6DAF6EFD2D}" dt="2021-06-02T12:27:26.227" v="665" actId="14100"/>
          <ac:graphicFrameMkLst>
            <pc:docMk/>
            <pc:sldMk cId="4131521487" sldId="315"/>
            <ac:graphicFrameMk id="7" creationId="{D620F66A-926C-4BB2-84E5-63127BBC3750}"/>
          </ac:graphicFrameMkLst>
        </pc:graphicFrameChg>
        <pc:graphicFrameChg chg="mod modGraphic">
          <ac:chgData name="Elizabeth Williams (MLCSU)" userId="a9a1d101-35a6-42cb-9369-f854672932c8" providerId="ADAL" clId="{91E0F922-F96B-4598-BC15-1B6DAF6EFD2D}" dt="2021-06-02T12:21:57.540" v="608" actId="1076"/>
          <ac:graphicFrameMkLst>
            <pc:docMk/>
            <pc:sldMk cId="4131521487" sldId="315"/>
            <ac:graphicFrameMk id="10" creationId="{79761714-FB53-41BD-8417-7ADE78CAA68D}"/>
          </ac:graphicFrameMkLst>
        </pc:graphicFrameChg>
        <pc:graphicFrameChg chg="add mod modGraphic">
          <ac:chgData name="Elizabeth Williams (MLCSU)" userId="a9a1d101-35a6-42cb-9369-f854672932c8" providerId="ADAL" clId="{91E0F922-F96B-4598-BC15-1B6DAF6EFD2D}" dt="2021-06-02T12:31:40.642" v="691" actId="1076"/>
          <ac:graphicFrameMkLst>
            <pc:docMk/>
            <pc:sldMk cId="4131521487" sldId="315"/>
            <ac:graphicFrameMk id="13" creationId="{9C9D6D22-B187-44AF-AB2B-406DC755C3C9}"/>
          </ac:graphicFrameMkLst>
        </pc:graphicFrameChg>
        <pc:picChg chg="mod">
          <ac:chgData name="Elizabeth Williams (MLCSU)" userId="a9a1d101-35a6-42cb-9369-f854672932c8" providerId="ADAL" clId="{91E0F922-F96B-4598-BC15-1B6DAF6EFD2D}" dt="2021-06-02T12:28:38.520" v="673" actId="1076"/>
          <ac:picMkLst>
            <pc:docMk/>
            <pc:sldMk cId="4131521487" sldId="315"/>
            <ac:picMk id="1026" creationId="{67F57AEA-C62A-4764-80E3-D20929825268}"/>
          </ac:picMkLst>
        </pc:picChg>
      </pc:sldChg>
      <pc:sldChg chg="del">
        <pc:chgData name="Elizabeth Williams (MLCSU)" userId="a9a1d101-35a6-42cb-9369-f854672932c8" providerId="ADAL" clId="{91E0F922-F96B-4598-BC15-1B6DAF6EFD2D}" dt="2021-06-01T15:39:03.253" v="52" actId="2696"/>
        <pc:sldMkLst>
          <pc:docMk/>
          <pc:sldMk cId="3539269859" sldId="316"/>
        </pc:sldMkLst>
      </pc:sldChg>
      <pc:sldChg chg="modSp mod">
        <pc:chgData name="Elizabeth Williams (MLCSU)" userId="a9a1d101-35a6-42cb-9369-f854672932c8" providerId="ADAL" clId="{91E0F922-F96B-4598-BC15-1B6DAF6EFD2D}" dt="2021-06-02T12:45:15.279" v="712" actId="113"/>
        <pc:sldMkLst>
          <pc:docMk/>
          <pc:sldMk cId="3722132019" sldId="318"/>
        </pc:sldMkLst>
        <pc:spChg chg="mod">
          <ac:chgData name="Elizabeth Williams (MLCSU)" userId="a9a1d101-35a6-42cb-9369-f854672932c8" providerId="ADAL" clId="{91E0F922-F96B-4598-BC15-1B6DAF6EFD2D}" dt="2021-06-02T12:45:15.279" v="712" actId="113"/>
          <ac:spMkLst>
            <pc:docMk/>
            <pc:sldMk cId="3722132019" sldId="318"/>
            <ac:spMk id="3" creationId="{0DFAEA1E-A6A6-41B0-B1DF-C3A43F728599}"/>
          </ac:spMkLst>
        </pc:spChg>
      </pc:sldChg>
      <pc:sldChg chg="modSp mod">
        <pc:chgData name="Elizabeth Williams (MLCSU)" userId="a9a1d101-35a6-42cb-9369-f854672932c8" providerId="ADAL" clId="{91E0F922-F96B-4598-BC15-1B6DAF6EFD2D}" dt="2021-06-08T08:05:58.910" v="951" actId="20577"/>
        <pc:sldMkLst>
          <pc:docMk/>
          <pc:sldMk cId="2501036972" sldId="322"/>
        </pc:sldMkLst>
        <pc:spChg chg="mod">
          <ac:chgData name="Elizabeth Williams (MLCSU)" userId="a9a1d101-35a6-42cb-9369-f854672932c8" providerId="ADAL" clId="{91E0F922-F96B-4598-BC15-1B6DAF6EFD2D}" dt="2021-06-08T08:05:58.910" v="951" actId="20577"/>
          <ac:spMkLst>
            <pc:docMk/>
            <pc:sldMk cId="2501036972" sldId="322"/>
            <ac:spMk id="4" creationId="{4266BE39-E24C-49EF-9062-18EB32E7C59E}"/>
          </ac:spMkLst>
        </pc:spChg>
      </pc:sldChg>
      <pc:sldChg chg="modSp mod">
        <pc:chgData name="Elizabeth Williams (MLCSU)" userId="a9a1d101-35a6-42cb-9369-f854672932c8" providerId="ADAL" clId="{91E0F922-F96B-4598-BC15-1B6DAF6EFD2D}" dt="2021-06-01T15:10:22.855" v="17" actId="20577"/>
        <pc:sldMkLst>
          <pc:docMk/>
          <pc:sldMk cId="153489340" sldId="323"/>
        </pc:sldMkLst>
        <pc:spChg chg="mod">
          <ac:chgData name="Elizabeth Williams (MLCSU)" userId="a9a1d101-35a6-42cb-9369-f854672932c8" providerId="ADAL" clId="{91E0F922-F96B-4598-BC15-1B6DAF6EFD2D}" dt="2021-06-01T15:10:22.855" v="17" actId="20577"/>
          <ac:spMkLst>
            <pc:docMk/>
            <pc:sldMk cId="153489340" sldId="323"/>
            <ac:spMk id="3" creationId="{0DFAEA1E-A6A6-41B0-B1DF-C3A43F728599}"/>
          </ac:spMkLst>
        </pc:spChg>
      </pc:sldChg>
      <pc:sldChg chg="addSp delSp modSp add mod ord">
        <pc:chgData name="Elizabeth Williams (MLCSU)" userId="a9a1d101-35a6-42cb-9369-f854672932c8" providerId="ADAL" clId="{91E0F922-F96B-4598-BC15-1B6DAF6EFD2D}" dt="2021-06-01T16:15:08.638" v="132" actId="14734"/>
        <pc:sldMkLst>
          <pc:docMk/>
          <pc:sldMk cId="765687473" sldId="324"/>
        </pc:sldMkLst>
        <pc:spChg chg="mod">
          <ac:chgData name="Elizabeth Williams (MLCSU)" userId="a9a1d101-35a6-42cb-9369-f854672932c8" providerId="ADAL" clId="{91E0F922-F96B-4598-BC15-1B6DAF6EFD2D}" dt="2021-06-01T16:12:22.744" v="119" actId="27636"/>
          <ac:spMkLst>
            <pc:docMk/>
            <pc:sldMk cId="765687473" sldId="324"/>
            <ac:spMk id="3" creationId="{0DFAEA1E-A6A6-41B0-B1DF-C3A43F728599}"/>
          </ac:spMkLst>
        </pc:spChg>
        <pc:graphicFrameChg chg="add del mod">
          <ac:chgData name="Elizabeth Williams (MLCSU)" userId="a9a1d101-35a6-42cb-9369-f854672932c8" providerId="ADAL" clId="{91E0F922-F96B-4598-BC15-1B6DAF6EFD2D}" dt="2021-06-01T16:12:17.272" v="117"/>
          <ac:graphicFrameMkLst>
            <pc:docMk/>
            <pc:sldMk cId="765687473" sldId="324"/>
            <ac:graphicFrameMk id="4" creationId="{2DBB7089-DDB7-4D92-BE08-25D09E17EE9B}"/>
          </ac:graphicFrameMkLst>
        </pc:graphicFrameChg>
        <pc:graphicFrameChg chg="add mod modGraphic">
          <ac:chgData name="Elizabeth Williams (MLCSU)" userId="a9a1d101-35a6-42cb-9369-f854672932c8" providerId="ADAL" clId="{91E0F922-F96B-4598-BC15-1B6DAF6EFD2D}" dt="2021-06-01T16:15:08.638" v="132" actId="14734"/>
          <ac:graphicFrameMkLst>
            <pc:docMk/>
            <pc:sldMk cId="765687473" sldId="324"/>
            <ac:graphicFrameMk id="6" creationId="{4223E83C-C490-41D2-838F-3B375B869226}"/>
          </ac:graphicFrameMkLst>
        </pc:graphicFrameChg>
      </pc:sldChg>
      <pc:sldChg chg="add del">
        <pc:chgData name="Elizabeth Williams (MLCSU)" userId="a9a1d101-35a6-42cb-9369-f854672932c8" providerId="ADAL" clId="{91E0F922-F96B-4598-BC15-1B6DAF6EFD2D}" dt="2021-06-01T15:39:08.209" v="54" actId="2696"/>
        <pc:sldMkLst>
          <pc:docMk/>
          <pc:sldMk cId="3273143044" sldId="324"/>
        </pc:sldMkLst>
      </pc:sldChg>
      <pc:sldChg chg="modSp add mod ord">
        <pc:chgData name="Elizabeth Williams (MLCSU)" userId="a9a1d101-35a6-42cb-9369-f854672932c8" providerId="ADAL" clId="{91E0F922-F96B-4598-BC15-1B6DAF6EFD2D}" dt="2021-06-02T15:53:04.382" v="928" actId="1076"/>
        <pc:sldMkLst>
          <pc:docMk/>
          <pc:sldMk cId="1146903109" sldId="325"/>
        </pc:sldMkLst>
        <pc:spChg chg="mod">
          <ac:chgData name="Elizabeth Williams (MLCSU)" userId="a9a1d101-35a6-42cb-9369-f854672932c8" providerId="ADAL" clId="{91E0F922-F96B-4598-BC15-1B6DAF6EFD2D}" dt="2021-06-02T12:00:11.189" v="238" actId="1076"/>
          <ac:spMkLst>
            <pc:docMk/>
            <pc:sldMk cId="1146903109" sldId="325"/>
            <ac:spMk id="2" creationId="{1951B334-0AA9-4D69-A13C-7FEE0AA4051E}"/>
          </ac:spMkLst>
        </pc:spChg>
        <pc:spChg chg="mod">
          <ac:chgData name="Elizabeth Williams (MLCSU)" userId="a9a1d101-35a6-42cb-9369-f854672932c8" providerId="ADAL" clId="{91E0F922-F96B-4598-BC15-1B6DAF6EFD2D}" dt="2021-06-02T15:53:04.382" v="928" actId="1076"/>
          <ac:spMkLst>
            <pc:docMk/>
            <pc:sldMk cId="1146903109" sldId="325"/>
            <ac:spMk id="3" creationId="{0DFAEA1E-A6A6-41B0-B1DF-C3A43F728599}"/>
          </ac:spMkLst>
        </pc:spChg>
        <pc:spChg chg="mod">
          <ac:chgData name="Elizabeth Williams (MLCSU)" userId="a9a1d101-35a6-42cb-9369-f854672932c8" providerId="ADAL" clId="{91E0F922-F96B-4598-BC15-1B6DAF6EFD2D}" dt="2021-06-02T11:53:28.408" v="201" actId="1076"/>
          <ac:spMkLst>
            <pc:docMk/>
            <pc:sldMk cId="1146903109" sldId="325"/>
            <ac:spMk id="5" creationId="{E828608A-4F98-4FBF-8668-9B6B49CA94C2}"/>
          </ac:spMkLst>
        </pc:spChg>
        <pc:picChg chg="mod">
          <ac:chgData name="Elizabeth Williams (MLCSU)" userId="a9a1d101-35a6-42cb-9369-f854672932c8" providerId="ADAL" clId="{91E0F922-F96B-4598-BC15-1B6DAF6EFD2D}" dt="2021-06-02T11:54:48.502" v="216" actId="1076"/>
          <ac:picMkLst>
            <pc:docMk/>
            <pc:sldMk cId="1146903109" sldId="325"/>
            <ac:picMk id="8" creationId="{BEC55CA7-E5CE-4749-9102-C96F48A9CBC1}"/>
          </ac:picMkLst>
        </pc:picChg>
        <pc:picChg chg="mod">
          <ac:chgData name="Elizabeth Williams (MLCSU)" userId="a9a1d101-35a6-42cb-9369-f854672932c8" providerId="ADAL" clId="{91E0F922-F96B-4598-BC15-1B6DAF6EFD2D}" dt="2021-06-02T12:00:27.372" v="239" actId="1076"/>
          <ac:picMkLst>
            <pc:docMk/>
            <pc:sldMk cId="1146903109" sldId="325"/>
            <ac:picMk id="1026" creationId="{67F57AEA-C62A-4764-80E3-D20929825268}"/>
          </ac:picMkLst>
        </pc:picChg>
      </pc:sldChg>
      <pc:sldChg chg="modSp mod">
        <pc:chgData name="Elizabeth Williams (MLCSU)" userId="a9a1d101-35a6-42cb-9369-f854672932c8" providerId="ADAL" clId="{91E0F922-F96B-4598-BC15-1B6DAF6EFD2D}" dt="2021-06-02T12:11:21.138" v="576" actId="1076"/>
        <pc:sldMkLst>
          <pc:docMk/>
          <pc:sldMk cId="2879716417" sldId="326"/>
        </pc:sldMkLst>
        <pc:spChg chg="mod">
          <ac:chgData name="Elizabeth Williams (MLCSU)" userId="a9a1d101-35a6-42cb-9369-f854672932c8" providerId="ADAL" clId="{91E0F922-F96B-4598-BC15-1B6DAF6EFD2D}" dt="2021-06-02T12:11:06.595" v="575" actId="27636"/>
          <ac:spMkLst>
            <pc:docMk/>
            <pc:sldMk cId="2879716417" sldId="326"/>
            <ac:spMk id="3" creationId="{0DFAEA1E-A6A6-41B0-B1DF-C3A43F728599}"/>
          </ac:spMkLst>
        </pc:spChg>
        <pc:spChg chg="mod">
          <ac:chgData name="Elizabeth Williams (MLCSU)" userId="a9a1d101-35a6-42cb-9369-f854672932c8" providerId="ADAL" clId="{91E0F922-F96B-4598-BC15-1B6DAF6EFD2D}" dt="2021-06-02T12:03:17.774" v="243" actId="14100"/>
          <ac:spMkLst>
            <pc:docMk/>
            <pc:sldMk cId="2879716417" sldId="326"/>
            <ac:spMk id="5" creationId="{E828608A-4F98-4FBF-8668-9B6B49CA94C2}"/>
          </ac:spMkLst>
        </pc:spChg>
        <pc:picChg chg="mod">
          <ac:chgData name="Elizabeth Williams (MLCSU)" userId="a9a1d101-35a6-42cb-9369-f854672932c8" providerId="ADAL" clId="{91E0F922-F96B-4598-BC15-1B6DAF6EFD2D}" dt="2021-06-02T12:11:21.138" v="576" actId="1076"/>
          <ac:picMkLst>
            <pc:docMk/>
            <pc:sldMk cId="2879716417" sldId="326"/>
            <ac:picMk id="1026" creationId="{67F57AEA-C62A-4764-80E3-D20929825268}"/>
          </ac:picMkLst>
        </pc:picChg>
      </pc:sldChg>
      <pc:sldChg chg="addSp delSp modSp add del mod">
        <pc:chgData name="Elizabeth Williams (MLCSU)" userId="a9a1d101-35a6-42cb-9369-f854672932c8" providerId="ADAL" clId="{91E0F922-F96B-4598-BC15-1B6DAF6EFD2D}" dt="2021-06-02T12:31:58.592" v="692" actId="2696"/>
        <pc:sldMkLst>
          <pc:docMk/>
          <pc:sldMk cId="1273757243" sldId="327"/>
        </pc:sldMkLst>
        <pc:spChg chg="del mod">
          <ac:chgData name="Elizabeth Williams (MLCSU)" userId="a9a1d101-35a6-42cb-9369-f854672932c8" providerId="ADAL" clId="{91E0F922-F96B-4598-BC15-1B6DAF6EFD2D}" dt="2021-06-02T12:21:13.957" v="605"/>
          <ac:spMkLst>
            <pc:docMk/>
            <pc:sldMk cId="1273757243" sldId="327"/>
            <ac:spMk id="6" creationId="{957D7909-C30B-4373-A7A7-F9875E53A098}"/>
          </ac:spMkLst>
        </pc:spChg>
        <pc:spChg chg="mod">
          <ac:chgData name="Elizabeth Williams (MLCSU)" userId="a9a1d101-35a6-42cb-9369-f854672932c8" providerId="ADAL" clId="{91E0F922-F96B-4598-BC15-1B6DAF6EFD2D}" dt="2021-06-02T12:15:17.838" v="578" actId="20577"/>
          <ac:spMkLst>
            <pc:docMk/>
            <pc:sldMk cId="1273757243" sldId="327"/>
            <ac:spMk id="9" creationId="{561DD2B4-BC61-4C56-A7F3-97EA1C036628}"/>
          </ac:spMkLst>
        </pc:spChg>
        <pc:spChg chg="del mod">
          <ac:chgData name="Elizabeth Williams (MLCSU)" userId="a9a1d101-35a6-42cb-9369-f854672932c8" providerId="ADAL" clId="{91E0F922-F96B-4598-BC15-1B6DAF6EFD2D}" dt="2021-06-02T12:15:26.522" v="582"/>
          <ac:spMkLst>
            <pc:docMk/>
            <pc:sldMk cId="1273757243" sldId="327"/>
            <ac:spMk id="11" creationId="{CF00C8C5-28AB-4F53-A838-118A93E82DD1}"/>
          </ac:spMkLst>
        </pc:spChg>
        <pc:graphicFrameChg chg="mod modGraphic">
          <ac:chgData name="Elizabeth Williams (MLCSU)" userId="a9a1d101-35a6-42cb-9369-f854672932c8" providerId="ADAL" clId="{91E0F922-F96B-4598-BC15-1B6DAF6EFD2D}" dt="2021-06-02T12:30:50.176" v="684"/>
          <ac:graphicFrameMkLst>
            <pc:docMk/>
            <pc:sldMk cId="1273757243" sldId="327"/>
            <ac:graphicFrameMk id="5" creationId="{8D02F82B-58EE-4D74-A412-80561B418F92}"/>
          </ac:graphicFrameMkLst>
        </pc:graphicFrameChg>
        <pc:graphicFrameChg chg="del mod modGraphic">
          <ac:chgData name="Elizabeth Williams (MLCSU)" userId="a9a1d101-35a6-42cb-9369-f854672932c8" providerId="ADAL" clId="{91E0F922-F96B-4598-BC15-1B6DAF6EFD2D}" dt="2021-06-02T12:23:01.838" v="615" actId="478"/>
          <ac:graphicFrameMkLst>
            <pc:docMk/>
            <pc:sldMk cId="1273757243" sldId="327"/>
            <ac:graphicFrameMk id="7" creationId="{D620F66A-926C-4BB2-84E5-63127BBC3750}"/>
          </ac:graphicFrameMkLst>
        </pc:graphicFrameChg>
        <pc:graphicFrameChg chg="mod modGraphic">
          <ac:chgData name="Elizabeth Williams (MLCSU)" userId="a9a1d101-35a6-42cb-9369-f854672932c8" providerId="ADAL" clId="{91E0F922-F96B-4598-BC15-1B6DAF6EFD2D}" dt="2021-06-02T12:17:05.949" v="589"/>
          <ac:graphicFrameMkLst>
            <pc:docMk/>
            <pc:sldMk cId="1273757243" sldId="327"/>
            <ac:graphicFrameMk id="10" creationId="{79761714-FB53-41BD-8417-7ADE78CAA68D}"/>
          </ac:graphicFrameMkLst>
        </pc:graphicFrameChg>
        <pc:picChg chg="add del">
          <ac:chgData name="Elizabeth Williams (MLCSU)" userId="a9a1d101-35a6-42cb-9369-f854672932c8" providerId="ADAL" clId="{91E0F922-F96B-4598-BC15-1B6DAF6EFD2D}" dt="2021-06-02T12:18:19.023" v="591"/>
          <ac:picMkLst>
            <pc:docMk/>
            <pc:sldMk cId="1273757243" sldId="327"/>
            <ac:picMk id="4" creationId="{F1D34FA0-A9A1-4A1D-B1FA-1D3D69743F78}"/>
          </ac:picMkLst>
        </pc:picChg>
      </pc:sldChg>
      <pc:sldChg chg="add del">
        <pc:chgData name="Elizabeth Williams (MLCSU)" userId="a9a1d101-35a6-42cb-9369-f854672932c8" providerId="ADAL" clId="{91E0F922-F96B-4598-BC15-1B6DAF6EFD2D}" dt="2021-06-02T12:15:32.865" v="585"/>
        <pc:sldMkLst>
          <pc:docMk/>
          <pc:sldMk cId="1893634941" sldId="328"/>
        </pc:sldMkLst>
      </pc:sldChg>
      <pc:sldChg chg="add del">
        <pc:chgData name="Elizabeth Williams (MLCSU)" userId="a9a1d101-35a6-42cb-9369-f854672932c8" providerId="ADAL" clId="{91E0F922-F96B-4598-BC15-1B6DAF6EFD2D}" dt="2021-06-02T12:16:41.972" v="587" actId="2696"/>
        <pc:sldMkLst>
          <pc:docMk/>
          <pc:sldMk cId="1920333892" sldId="32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E81-81F3-4AC4-93CA-8BEA84A1FD69}"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BE56A-7A35-458D-8CEE-71D16345CAE0}" type="slidenum">
              <a:rPr lang="en-GB" smtClean="0"/>
              <a:t>‹#›</a:t>
            </a:fld>
            <a:endParaRPr lang="en-GB"/>
          </a:p>
        </p:txBody>
      </p:sp>
    </p:spTree>
    <p:extLst>
      <p:ext uri="{BB962C8B-B14F-4D97-AF65-F5344CB8AC3E}">
        <p14:creationId xmlns:p14="http://schemas.microsoft.com/office/powerpoint/2010/main" val="14761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3BE56A-7A35-458D-8CEE-71D16345CAE0}" type="slidenum">
              <a:rPr lang="en-GB" smtClean="0"/>
              <a:t>2</a:t>
            </a:fld>
            <a:endParaRPr lang="en-GB"/>
          </a:p>
        </p:txBody>
      </p:sp>
    </p:spTree>
    <p:extLst>
      <p:ext uri="{BB962C8B-B14F-4D97-AF65-F5344CB8AC3E}">
        <p14:creationId xmlns:p14="http://schemas.microsoft.com/office/powerpoint/2010/main" val="321204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2A61-BB01-4DB5-89E6-6DC7992DF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603C4-767D-4303-B470-9B865152D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968236-C79B-4372-907A-36F776C728D4}"/>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E7859C0B-DDA1-4D85-80F6-F015B707B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B955CC-0A92-4048-A21C-D699A20D6E2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1756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07D1-D68F-4D39-8ECB-822754F52C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DFCD26-F9C9-4AF9-B406-6C55433C8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BD80C5-463E-4885-A0D5-62BC2216DAE5}"/>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71EFA518-5059-405C-8473-A5E609105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16FCF-DF12-4B9A-8433-7BF25EFB59EF}"/>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93292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C8314-8E6F-497F-AA23-26F5BF400E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5FA2A5-14D8-4B32-8B08-B8CCFD00D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BEC11-188C-452A-8893-0F5E0C03890E}"/>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F6AFAFDE-6063-4006-82FB-B497A3FE9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3B2E6-095B-4E75-A26A-F629BCEA08E7}"/>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1380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23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DFC5-51AF-45B0-9BB9-03188F3E0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80A397-03FF-4068-9AA0-5DA7872B2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EA87B-53BD-40FE-A35A-1A9259E133F3}"/>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F46EF193-8E9B-4C88-8C35-1BD62B462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59834-2441-48F6-A757-2F116767065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017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A18A-87E9-44B7-AFAB-EB0D9BABD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0D619A-1451-453E-8D26-9D869D4D0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BE2C15-DA24-4649-8C75-55E4DFB5085C}"/>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D042469C-F187-4A83-9DC7-459E5D17D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DC952-D4E1-4281-B8C9-5B84D276FF35}"/>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04740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5EAD-0715-405C-B704-48803C1BAA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A34AB-6315-4CF5-85FA-18AF27C1B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F404A5-1135-4EA2-9957-9B976FC12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89689-14C8-4A8D-8B3F-3E680320D02C}"/>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6" name="Footer Placeholder 5">
            <a:extLst>
              <a:ext uri="{FF2B5EF4-FFF2-40B4-BE49-F238E27FC236}">
                <a16:creationId xmlns:a16="http://schemas.microsoft.com/office/drawing/2014/main" id="{B730E2C7-51B9-4C3D-9374-EF571BF2D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D5836-697D-40CA-9B8A-6619C875A43B}"/>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4600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2692-6A67-4A72-957C-4F38E8B709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86217C-FD12-41D8-8102-07E178D77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A1E73-8103-4CBD-9793-C76DC6098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01D03-375C-4110-B6B0-2D367DD80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10008-C9AD-4768-AC31-23AE36460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2BF7AC-05BE-49C9-B595-92B5D67155E9}"/>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8" name="Footer Placeholder 7">
            <a:extLst>
              <a:ext uri="{FF2B5EF4-FFF2-40B4-BE49-F238E27FC236}">
                <a16:creationId xmlns:a16="http://schemas.microsoft.com/office/drawing/2014/main" id="{8FB83E27-CA24-47B7-9D4D-3D80825274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2E5DA9-A061-448D-8BAB-31745F369AFA}"/>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383079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D2DC-6F6E-461B-9FE2-9F6F3ACF08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725C2A-7F9E-41DA-9D3C-6A71FDB5F2CF}"/>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4" name="Footer Placeholder 3">
            <a:extLst>
              <a:ext uri="{FF2B5EF4-FFF2-40B4-BE49-F238E27FC236}">
                <a16:creationId xmlns:a16="http://schemas.microsoft.com/office/drawing/2014/main" id="{E5885A9A-61FD-4D8E-BA24-65FF107DD6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F45A82-BA7B-4161-AE77-AFEC28BC9DFD}"/>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72891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D5B2C-49A0-4694-8032-2CB04C4E40FD}"/>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3" name="Footer Placeholder 2">
            <a:extLst>
              <a:ext uri="{FF2B5EF4-FFF2-40B4-BE49-F238E27FC236}">
                <a16:creationId xmlns:a16="http://schemas.microsoft.com/office/drawing/2014/main" id="{82C0762B-1778-4357-A7DC-C8331A0088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9B863-FC9C-4F35-A5D3-1429E8497E1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6772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B710-49CD-481A-945C-D49B6FB18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E457BC-DBA8-4A24-B0F8-58BE898EF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270208-6008-4435-AA0C-F9921DBEC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9D766-B714-454E-B406-6A06B289E198}"/>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6" name="Footer Placeholder 5">
            <a:extLst>
              <a:ext uri="{FF2B5EF4-FFF2-40B4-BE49-F238E27FC236}">
                <a16:creationId xmlns:a16="http://schemas.microsoft.com/office/drawing/2014/main" id="{72C2DF8B-A191-47D6-9578-408C1AA0D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A565A-E7A5-4F51-930F-D62C0F277F46}"/>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076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821B-D5A6-4650-8D81-761F7C7C2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90C473-1F49-42C6-BC6B-9BB5D687D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391A36-1FA5-4072-B504-6DF300253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31678-0EB8-41AE-9FCE-EBDA8346E539}"/>
              </a:ext>
            </a:extLst>
          </p:cNvPr>
          <p:cNvSpPr>
            <a:spLocks noGrp="1"/>
          </p:cNvSpPr>
          <p:nvPr>
            <p:ph type="dt" sz="half" idx="10"/>
          </p:nvPr>
        </p:nvSpPr>
        <p:spPr/>
        <p:txBody>
          <a:bodyPr/>
          <a:lstStyle/>
          <a:p>
            <a:fld id="{53F7CF37-3D79-4A20-92F1-5BB0A5ECBB96}" type="datetimeFigureOut">
              <a:rPr lang="en-GB" smtClean="0"/>
              <a:t>08/06/2021</a:t>
            </a:fld>
            <a:endParaRPr lang="en-GB"/>
          </a:p>
        </p:txBody>
      </p:sp>
      <p:sp>
        <p:nvSpPr>
          <p:cNvPr id="6" name="Footer Placeholder 5">
            <a:extLst>
              <a:ext uri="{FF2B5EF4-FFF2-40B4-BE49-F238E27FC236}">
                <a16:creationId xmlns:a16="http://schemas.microsoft.com/office/drawing/2014/main" id="{AAB50BF0-847B-4E98-8DC9-2ACAA9A17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A4BE10-7D89-4203-B0BB-CF3AACE2EF9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6911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5945D-8027-45DA-9414-FFA0B79C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C89BE-F79F-4852-9B86-0102FA9FA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219430-C941-4565-97F6-720AADF8F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7CF37-3D79-4A20-92F1-5BB0A5ECBB96}" type="datetimeFigureOut">
              <a:rPr lang="en-GB" smtClean="0"/>
              <a:t>08/06/2021</a:t>
            </a:fld>
            <a:endParaRPr lang="en-GB"/>
          </a:p>
        </p:txBody>
      </p:sp>
      <p:sp>
        <p:nvSpPr>
          <p:cNvPr id="5" name="Footer Placeholder 4">
            <a:extLst>
              <a:ext uri="{FF2B5EF4-FFF2-40B4-BE49-F238E27FC236}">
                <a16:creationId xmlns:a16="http://schemas.microsoft.com/office/drawing/2014/main" id="{07FE480F-8F27-4370-B25A-85BA27507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9846F8-E999-4A5F-B721-4A3A01603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4D88F-0BB9-427D-A455-0E84025F9EC5}" type="slidenum">
              <a:rPr lang="en-GB" smtClean="0"/>
              <a:t>‹#›</a:t>
            </a:fld>
            <a:endParaRPr lang="en-GB"/>
          </a:p>
        </p:txBody>
      </p:sp>
    </p:spTree>
    <p:extLst>
      <p:ext uri="{BB962C8B-B14F-4D97-AF65-F5344CB8AC3E}">
        <p14:creationId xmlns:p14="http://schemas.microsoft.com/office/powerpoint/2010/main" val="60610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wadass.org.uk/bame-risk-tool" TargetMode="Externa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www.cumbriasab.org.uk/" TargetMode="External"/><Relationship Id="rId2" Type="http://schemas.openxmlformats.org/officeDocument/2006/relationships/hyperlink" Target="http://www.blackpoolsafeguarding.org.uk/safeguarding-training" TargetMode="Externa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www.lancashiresafeguarding.org.uk/lancashire-safeguarding-adults/learning-development/"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lancashiresafeguarding.org.uk/lancashire-safeguarding-adults/resources/mca-dols/" TargetMode="External"/><Relationship Id="rId2" Type="http://schemas.openxmlformats.org/officeDocument/2006/relationships/hyperlink" Target="https://www.scie.org.uk/care-providers/coronavirus-covid-19/virtual-courses" TargetMode="Externa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wessexahsn.org.uk%2Fprojects%2F354%2Fhydration-at-home-toolkit&amp;data=01%7C01%7Ccheryl.davies%40wessexahsn.net%7C08c127ba6c6744ceed7608d85e021325%7C83777d80488347de82e432532846a82d%7C0&amp;sdata=u68h9CToxZcG%2BW2jF72qtOCyV51NeZXuWp%2FKiayrUlE%3D&amp;reserved=0" TargetMode="External"/><Relationship Id="rId2" Type="http://schemas.openxmlformats.org/officeDocument/2006/relationships/hyperlink" Target="https://gbr01.safelinks.protection.outlook.com/?url=https%3A%2F%2Fwww.e-lfh.org.uk%2Fprogra%20mmes%2Fc%20are-certificate-2%2F&amp;data=01%7C01%7Ccheryl.davies%40wessexahsn.net%7C08c127ba6c6744ceed7608d85e021325%7C83777d80488347de82e432532846a82d%7C0&amp;sdata=eED%2ByjHIoUy5GegVtVRo5%2BMX7UX66140n97Yap8YjwE%3D&amp;reserved=0" TargetMode="Externa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hyperlink" Target="https://gbr01.safelinks.protection.outlook.com/?url=https%3A%25%202F%2Fwww%20.e-lfh.org.uk%2Fprogrammes%2Fhydration-in-older-people%2F&amp;data=01%7C01%7Ccheryl.davies%40wessexahsn.net%7C08c127ba6c6744ceed7608d85e021325%7C83777d80488347de82e432532846a82d%7C0&amp;sdata=IlsUBLj05RW9lG0ojW%2BTDWVS89tm1%2FANthJejPvZ%2BgI%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ventbrite.co.uk/e/restore-2-online-training-session-tickets-103421153454" TargetMode="Externa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lcn-tr.CommunityDietitians@nhs.net" TargetMode="External"/><Relationship Id="rId1" Type="http://schemas.openxmlformats.org/officeDocument/2006/relationships/slideLayout" Target="../slideLayouts/slideLayout3.xml"/><Relationship Id="rId6" Type="http://schemas.openxmlformats.org/officeDocument/2006/relationships/hyperlink" Target="https://www.carersuk.org/nutritioncourse/" TargetMode="External"/><Relationship Id="rId5" Type="http://schemas.openxmlformats.org/officeDocument/2006/relationships/image" Target="../media/image12.jp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hyperlink" Target="https://www.e-lfh.org.uk/programmes/clinical-risk-management-training" TargetMode="External"/><Relationship Id="rId2" Type="http://schemas.openxmlformats.org/officeDocument/2006/relationships/hyperlink" Target="https://www.e-lfh.org.uk/programmes/clinical-risk-management-training/" TargetMode="Externa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hee.nhs.uk/our-work/medicines-optimisation/training-non-registered-medicines-workforce" TargetMode="External"/><Relationship Id="rId7" Type="http://schemas.openxmlformats.org/officeDocument/2006/relationships/image" Target="../media/image14.jpg"/><Relationship Id="rId2" Type="http://schemas.openxmlformats.org/officeDocument/2006/relationships/hyperlink" Target="https://www.prescqipp.info/learning/prescqipp-e-learning/"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ww.nice.org.uk/guidance/sc1/chapter/1-recommendations?utm_medium=(other)&amp;utm_source=socialcare&amp;utm_campaign=tpresource" TargetMode="External"/><Relationship Id="rId4" Type="http://schemas.openxmlformats.org/officeDocument/2006/relationships/hyperlink" Target="https://www.nice.org.uk/guidance/ng67/chapter/recommendations?utm_medium=(other)&amp;utm_source=socialcare&amp;utm_campaign=tpresour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lfh.org.uk/programmes/clinical-risk-management-training/" TargetMode="External"/><Relationship Id="rId2" Type="http://schemas.openxmlformats.org/officeDocument/2006/relationships/hyperlink" Target="https://www.nwyhelearning.nhs.uk/elearning/yorksandhumber/shared/React2Red/RTR_HTML/index.html" TargetMode="Externa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s://stockshall.elearninghippo.com/" TargetMode="External"/><Relationship Id="rId3" Type="http://schemas.openxmlformats.org/officeDocument/2006/relationships/hyperlink" Target="https://www.nutshelltraining.co.uk/mental-health-first-aid/" TargetMode="External"/><Relationship Id="rId7" Type="http://schemas.openxmlformats.org/officeDocument/2006/relationships/hyperlink" Target="http://www.teleswallowing.com/" TargetMode="External"/><Relationship Id="rId2" Type="http://schemas.openxmlformats.org/officeDocument/2006/relationships/hyperlink" Target="https://www.sja.org.uk/courses/workplace-mental-health-first-aid/" TargetMode="External"/><Relationship Id="rId1" Type="http://schemas.openxmlformats.org/officeDocument/2006/relationships/slideLayout" Target="../slideLayouts/slideLayout3.xml"/><Relationship Id="rId6" Type="http://schemas.openxmlformats.org/officeDocument/2006/relationships/hyperlink" Target="https://www.skillsplatform.org/health/challenging-behaviour-training" TargetMode="External"/><Relationship Id="rId11" Type="http://schemas.openxmlformats.org/officeDocument/2006/relationships/hyperlink" Target="https://www.skillsforcare.org.uk/Learning-development/Find-an-endorsed-provider/Find-an-endorsed-provider.aspx" TargetMode="External"/><Relationship Id="rId5" Type="http://schemas.openxmlformats.org/officeDocument/2006/relationships/hyperlink" Target="https://www.ihasco.co.uk/courses/detail/moving-and-handling-people" TargetMode="External"/><Relationship Id="rId10" Type="http://schemas.openxmlformats.org/officeDocument/2006/relationships/image" Target="../media/image8.jpeg"/><Relationship Id="rId4" Type="http://schemas.openxmlformats.org/officeDocument/2006/relationships/hyperlink" Target="https://landing.careskillsacademy.co.uk/the-new-care-certificate/" TargetMode="Externa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healthierlsc.co.uk/apprenticeships" TargetMode="External"/><Relationship Id="rId7" Type="http://schemas.openxmlformats.org/officeDocument/2006/relationships/image" Target="../media/image9.png"/><Relationship Id="rId2" Type="http://schemas.openxmlformats.org/officeDocument/2006/relationships/hyperlink" Target="https://www.healthierlsc.co.uk/application/files/6815/7175/3859/Employers_Quick_Guide_2sided.pdf" TargetMode="External"/><Relationship Id="rId1" Type="http://schemas.openxmlformats.org/officeDocument/2006/relationships/slideLayout" Target="../slideLayouts/slideLayout3.xml"/><Relationship Id="rId6" Type="http://schemas.openxmlformats.org/officeDocument/2006/relationships/hyperlink" Target="https://www.skillsforcare.org.uk/Learning-development/Apprenticeships/Apprenticeships.aspx" TargetMode="External"/><Relationship Id="rId5" Type="http://schemas.openxmlformats.org/officeDocument/2006/relationships/hyperlink" Target="https://www.skillsforcare.org.uk/Learning-development/Funding/Workforce-Development-Fund/Workforce-Development-Fund.aspx" TargetMode="External"/><Relationship Id="rId4" Type="http://schemas.openxmlformats.org/officeDocument/2006/relationships/hyperlink" Target="http://www.lancsforum.co.uk/sorte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potter10@nhs.net" TargetMode="External"/><Relationship Id="rId2" Type="http://schemas.openxmlformats.org/officeDocument/2006/relationships/hyperlink" Target="mailto:necsu.CapacityTracker@nhs.net" TargetMode="Externa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hyperlink" Target="mailto:Karen.greenwood11@nhs.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ventbrite.co.uk/e/nw-adass-care-home-quality-webinars-tickets-154842936391" TargetMode="Externa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8" Type="http://schemas.openxmlformats.org/officeDocument/2006/relationships/hyperlink" Target="https://www.skillsforcare.org.uk/Leadership-management/support-for-registered-managers/Registered-Manager-webinars.aspx#Endoflife" TargetMode="External"/><Relationship Id="rId3" Type="http://schemas.openxmlformats.org/officeDocument/2006/relationships/hyperlink" Target="https://www.skillsforcare.org.uk/Leadership-management/support-for-registered-managers/Registered-Manager-webinars.aspx#Training" TargetMode="External"/><Relationship Id="rId7" Type="http://schemas.openxmlformats.org/officeDocument/2006/relationships/hyperlink" Target="https://www.skillsforcare.org.uk/Leadership-management/support-for-registered-managers/Registered-Manager-webinars.aspx#Recruitment"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www.skillsforcare.org.uk/Leadership-management/support-for-registered-managers/Registered-Manager-webinars.aspx#Technology" TargetMode="External"/><Relationship Id="rId11" Type="http://schemas.openxmlformats.org/officeDocument/2006/relationships/image" Target="../media/image19.png"/><Relationship Id="rId5" Type="http://schemas.openxmlformats.org/officeDocument/2006/relationships/hyperlink" Target="https://www.skillsforcare.org.uk/Leadership-management/support-for-registered-managers/Registered-Manager-webinars.aspx#HR" TargetMode="External"/><Relationship Id="rId10" Type="http://schemas.openxmlformats.org/officeDocument/2006/relationships/image" Target="../media/image9.png"/><Relationship Id="rId4" Type="http://schemas.openxmlformats.org/officeDocument/2006/relationships/hyperlink" Target="https://www.skillsforcare.org.uk/Leadership-management/support-for-registered-managers/Registered-Manager-webinars.aspx#Teamwellbeing" TargetMode="External"/><Relationship Id="rId9" Type="http://schemas.openxmlformats.org/officeDocument/2006/relationships/hyperlink" Target="https://www.skillsforcare.org.uk/Leadership-management/support-for-registered-managers/Registered-Manager-webinars.aspx#Leadingyourservi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rive.google.com/drive/folders/1crH-4ixBz_2Rm2MEKu1h_PzXME2WdSKM?wp-linkindex=4" TargetMode="External"/><Relationship Id="rId3" Type="http://schemas.openxmlformats.org/officeDocument/2006/relationships/image" Target="../media/image18.jpg"/><Relationship Id="rId7" Type="http://schemas.openxmlformats.org/officeDocument/2006/relationships/hyperlink" Target="https://drive.google.com/drive/folders/127xxFvWKeusSg5eKjTlO5LD49wFNVTVM?wp-linkindex=2" TargetMode="External"/><Relationship Id="rId2" Type="http://schemas.openxmlformats.org/officeDocument/2006/relationships/hyperlink" Target="https://www.nhs.uk/conditions/coronavirus-covid-19/coronavirus-vaccination/book-coronavirus-vaccination" TargetMode="External"/><Relationship Id="rId1" Type="http://schemas.openxmlformats.org/officeDocument/2006/relationships/slideLayout" Target="../slideLayouts/slideLayout12.xml"/><Relationship Id="rId6" Type="http://schemas.openxmlformats.org/officeDocument/2006/relationships/hyperlink" Target="https://clicktime.symantec.com/32kmtrp8q3ENBVoLKWtq6j36H2?u=https%3A%2F%2Fdrive.google.com%2Fdrive%2Ffolders%2F1xz5SEJ3JQ7TYO5L7sXBSDiWwoJoFaY2B" TargetMode="External"/><Relationship Id="rId5" Type="http://schemas.openxmlformats.org/officeDocument/2006/relationships/hyperlink" Target="http://www.healthyconversationskills.co.uk/vaccineconfidence" TargetMode="Externa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hyperlink" Target="mailto:e.williams18@nhs.ne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e-lfh.org.uk/Component/Details/604722" TargetMode="External"/><Relationship Id="rId7"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openwho.org/courses/LTCF-COVID-19" TargetMode="External"/><Relationship Id="rId5" Type="http://schemas.openxmlformats.org/officeDocument/2006/relationships/hyperlink" Target="https://www.skillsforcare.org.uk/About/News/COVID-19-Essential-training.aspx" TargetMode="External"/><Relationship Id="rId4" Type="http://schemas.openxmlformats.org/officeDocument/2006/relationships/hyperlink" Target="https://www.qni.org.uk/nursing-in-the-community/care-home-nurses-network/coronavirus-information-centr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ailing.scie.org.uk/4O5-7AJ59-27YHIO-4DTW5Q-1/c.aspx" TargetMode="External"/><Relationship Id="rId13" Type="http://schemas.openxmlformats.org/officeDocument/2006/relationships/hyperlink" Target="https://mailing.scie.org.uk/4O5-7AJ59-27YHIO-4DTW5V-1/c.aspx" TargetMode="External"/><Relationship Id="rId18" Type="http://schemas.openxmlformats.org/officeDocument/2006/relationships/hyperlink" Target="https://mailing.scie.org.uk/4O5-7AJ59-27YHIO-4DTW5Z-1/c.aspx" TargetMode="External"/><Relationship Id="rId3" Type="http://schemas.openxmlformats.org/officeDocument/2006/relationships/hyperlink" Target="https://www.skillsforcare.org.uk/Learning-development/Learning-and-development.aspx" TargetMode="External"/><Relationship Id="rId7" Type="http://schemas.openxmlformats.org/officeDocument/2006/relationships/hyperlink" Target="https://mailing.scie.org.uk/4O5-7AJ59-27YHIO-4DTW5P-1/c.aspx" TargetMode="External"/><Relationship Id="rId12" Type="http://schemas.openxmlformats.org/officeDocument/2006/relationships/hyperlink" Target="https://mailing.scie.org.uk/4O5-7AJ59-27YHIO-4DTW5U-1/c.aspx" TargetMode="External"/><Relationship Id="rId17" Type="http://schemas.openxmlformats.org/officeDocument/2006/relationships/hyperlink" Target="https://mailing.scie.org.uk/4O5-7AJ59-27YHIO-4DTW5Y-1/c.aspx" TargetMode="External"/><Relationship Id="rId2" Type="http://schemas.openxmlformats.org/officeDocument/2006/relationships/image" Target="../media/image9.png"/><Relationship Id="rId16" Type="http://schemas.openxmlformats.org/officeDocument/2006/relationships/hyperlink" Target="https://mailing.scie.org.uk/4O5-7AJ59-27YHIO-4DTW5X-1/c.aspx" TargetMode="External"/><Relationship Id="rId1" Type="http://schemas.openxmlformats.org/officeDocument/2006/relationships/slideLayout" Target="../slideLayouts/slideLayout3.xml"/><Relationship Id="rId6" Type="http://schemas.openxmlformats.org/officeDocument/2006/relationships/hyperlink" Target="https://mailing.scie.org.uk/4O5-7AJ59-27YHIO-4DTW5O-1/c.aspx" TargetMode="External"/><Relationship Id="rId11" Type="http://schemas.openxmlformats.org/officeDocument/2006/relationships/hyperlink" Target="https://mailing.scie.org.uk/4O5-7AJ59-27YHIO-4DTW5R-1/c.aspx" TargetMode="External"/><Relationship Id="rId5" Type="http://schemas.openxmlformats.org/officeDocument/2006/relationships/image" Target="../media/image12.jpg"/><Relationship Id="rId15" Type="http://schemas.openxmlformats.org/officeDocument/2006/relationships/hyperlink" Target="https://mailing.scie.org.uk/4O5-7AJ59-27YHIO-4DTW5W-1/c.aspx" TargetMode="External"/><Relationship Id="rId10" Type="http://schemas.openxmlformats.org/officeDocument/2006/relationships/hyperlink" Target="https://mailing.scie.org.uk/4O5-7AJ59-27YHIO-4DTW5T-1/c.aspx" TargetMode="External"/><Relationship Id="rId19" Type="http://schemas.openxmlformats.org/officeDocument/2006/relationships/hyperlink" Target="https://mailing.scie.org.uk/4O5-7AJ59-27YHIO-4DTW60-1/c.aspx" TargetMode="External"/><Relationship Id="rId4" Type="http://schemas.openxmlformats.org/officeDocument/2006/relationships/hyperlink" Target="https://www.e-lfh.org.uk/programmes/" TargetMode="External"/><Relationship Id="rId9" Type="http://schemas.openxmlformats.org/officeDocument/2006/relationships/hyperlink" Target="https://mailing.scie.org.uk/4O5-7AJ59-27YHIO-4DTW5S-1/c.aspx" TargetMode="External"/><Relationship Id="rId14" Type="http://schemas.openxmlformats.org/officeDocument/2006/relationships/hyperlink" Target="https://mailing.scie.org.uk/4O5-7AJ59-27YHIO-4DTW5L-1/c.asp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youtu.be/S-KWnrsOw8M" TargetMode="External"/><Relationship Id="rId13" Type="http://schemas.openxmlformats.org/officeDocument/2006/relationships/hyperlink" Target="https://youtu.be/mo1DCAJddkQ" TargetMode="External"/><Relationship Id="rId18" Type="http://schemas.openxmlformats.org/officeDocument/2006/relationships/hyperlink" Target="https://youtu.be/vSWCPza8dCU" TargetMode="External"/><Relationship Id="rId3" Type="http://schemas.openxmlformats.org/officeDocument/2006/relationships/image" Target="../media/image9.png"/><Relationship Id="rId7" Type="http://schemas.openxmlformats.org/officeDocument/2006/relationships/hyperlink" Target="https://youtu.be/7gMo13z3BYI" TargetMode="External"/><Relationship Id="rId12" Type="http://schemas.openxmlformats.org/officeDocument/2006/relationships/hyperlink" Target="https://youtu.be/v4NrClgA8Nk" TargetMode="External"/><Relationship Id="rId17" Type="http://schemas.openxmlformats.org/officeDocument/2006/relationships/hyperlink" Target="https://youtu.be/vXrRp7AW5E4" TargetMode="External"/><Relationship Id="rId2" Type="http://schemas.openxmlformats.org/officeDocument/2006/relationships/hyperlink" Target="https://www.youtube.com/playlist?list=PLrVQaAxyJE3cJ1fB9K2poc9pXn7b9WcQg" TargetMode="External"/><Relationship Id="rId16" Type="http://schemas.openxmlformats.org/officeDocument/2006/relationships/hyperlink" Target="https://youtu.be/Ki0BX61xhdw" TargetMode="External"/><Relationship Id="rId1" Type="http://schemas.openxmlformats.org/officeDocument/2006/relationships/slideLayout" Target="../slideLayouts/slideLayout3.xml"/><Relationship Id="rId6" Type="http://schemas.openxmlformats.org/officeDocument/2006/relationships/hyperlink" Target="https://youtu.be/ZSV8eW5FwF8" TargetMode="External"/><Relationship Id="rId11" Type="http://schemas.openxmlformats.org/officeDocument/2006/relationships/hyperlink" Target="https://youtu.be/G8QkaAyqatE" TargetMode="External"/><Relationship Id="rId5" Type="http://schemas.openxmlformats.org/officeDocument/2006/relationships/hyperlink" Target="https://youtu.be/A6sg0mkcJIY" TargetMode="External"/><Relationship Id="rId15" Type="http://schemas.openxmlformats.org/officeDocument/2006/relationships/hyperlink" Target="https://youtu.be/eIlPesGSMmA" TargetMode="External"/><Relationship Id="rId10" Type="http://schemas.openxmlformats.org/officeDocument/2006/relationships/hyperlink" Target="https://youtu.be/QabKghrtXps" TargetMode="External"/><Relationship Id="rId4" Type="http://schemas.openxmlformats.org/officeDocument/2006/relationships/image" Target="../media/image8.jpeg"/><Relationship Id="rId9" Type="http://schemas.openxmlformats.org/officeDocument/2006/relationships/hyperlink" Target="https://youtu.be/ccKGzZXNKYs" TargetMode="External"/><Relationship Id="rId14" Type="http://schemas.openxmlformats.org/officeDocument/2006/relationships/hyperlink" Target="https://youtu.be/UxE6J9YBxq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vimeo.com/423176181/8abd9b5422" TargetMode="External"/><Relationship Id="rId3" Type="http://schemas.openxmlformats.org/officeDocument/2006/relationships/hyperlink" Target="https://vimeo.com/423176181" TargetMode="External"/><Relationship Id="rId7" Type="http://schemas.openxmlformats.org/officeDocument/2006/relationships/hyperlink" Target="https://nhs.us12.list-manage.com/track/click?u=4b362f64a3513dfb21bad5872&amp;id=bfec89b7cd&amp;e=40dd04e762" TargetMode="External"/><Relationship Id="rId2" Type="http://schemas.openxmlformats.org/officeDocument/2006/relationships/hyperlink" Target="https://vimeo.com/436597620" TargetMode="External"/><Relationship Id="rId1" Type="http://schemas.openxmlformats.org/officeDocument/2006/relationships/slideLayout" Target="../slideLayouts/slideLayout3.xml"/><Relationship Id="rId6" Type="http://schemas.openxmlformats.org/officeDocument/2006/relationships/hyperlink" Target="https://www.youtube.com/watch?v=1l0jcv37WzI" TargetMode="External"/><Relationship Id="rId11" Type="http://schemas.openxmlformats.org/officeDocument/2006/relationships/image" Target="../media/image8.jpeg"/><Relationship Id="rId5" Type="http://schemas.openxmlformats.org/officeDocument/2006/relationships/hyperlink" Target="https://vimeo.com/425543209" TargetMode="External"/><Relationship Id="rId10" Type="http://schemas.openxmlformats.org/officeDocument/2006/relationships/image" Target="../media/image9.png"/><Relationship Id="rId4" Type="http://schemas.openxmlformats.org/officeDocument/2006/relationships/hyperlink" Target="https://vimeo.com/408471512" TargetMode="External"/><Relationship Id="rId9" Type="http://schemas.openxmlformats.org/officeDocument/2006/relationships/hyperlink" Target="https://vimeo.com/479780008/cb6c43b49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laura.forsythe1@nhs.net" TargetMode="External"/><Relationship Id="rId7" Type="http://schemas.openxmlformats.org/officeDocument/2006/relationships/hyperlink" Target="mailto:mbccg.qst@nhs.net" TargetMode="External"/><Relationship Id="rId2" Type="http://schemas.openxmlformats.org/officeDocument/2006/relationships/hyperlink" Target="mailto:infectionprevention@lancashire.gov.uk" TargetMode="External"/><Relationship Id="rId1" Type="http://schemas.openxmlformats.org/officeDocument/2006/relationships/slideLayout" Target="../slideLayouts/slideLayout3.xml"/><Relationship Id="rId6" Type="http://schemas.openxmlformats.org/officeDocument/2006/relationships/hyperlink" Target="mailto:alison.ricchiuti@nhs.net" TargetMode="External"/><Relationship Id="rId5" Type="http://schemas.openxmlformats.org/officeDocument/2006/relationships/hyperlink" Target="mailto:angela.clarke26@nhs.net" TargetMode="External"/><Relationship Id="rId4" Type="http://schemas.openxmlformats.org/officeDocument/2006/relationships/hyperlink" Target="mailto:rebecca.potter10@nhs.net"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nhs.us12.list-manage.com/track/click?u=4b362f64a3513dfb21bad5872&amp;id=74badae68c&amp;e=40dd04e762" TargetMode="External"/><Relationship Id="rId2" Type="http://schemas.openxmlformats.org/officeDocument/2006/relationships/hyperlink" Target="https://www.youtube.com/watch?v=1l0jcv37WzI" TargetMode="Externa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9.png"/><Relationship Id="rId4" Type="http://schemas.openxmlformats.org/officeDocument/2006/relationships/hyperlink" Target="https://www.lancashiresafeguarding.org.uk/lancashire-safeguarding-adults/resources/mca-d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0871DF-CF8D-4342-B98C-BF274C9C0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37" r="-1" b="-1"/>
          <a:stretch/>
        </p:blipFill>
        <p:spPr>
          <a:xfrm>
            <a:off x="2125980" y="43742"/>
            <a:ext cx="7940040" cy="2958701"/>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EC1853-0893-44DD-B4DA-A033CE2F6A58}"/>
              </a:ext>
            </a:extLst>
          </p:cNvPr>
          <p:cNvSpPr>
            <a:spLocks noGrp="1"/>
          </p:cNvSpPr>
          <p:nvPr>
            <p:ph type="ctrTitle"/>
          </p:nvPr>
        </p:nvSpPr>
        <p:spPr>
          <a:xfrm>
            <a:off x="841248" y="5009083"/>
            <a:ext cx="2889504" cy="1345997"/>
          </a:xfrm>
        </p:spPr>
        <p:txBody>
          <a:bodyPr vert="horz" lIns="91440" tIns="45720" rIns="91440" bIns="45720" rtlCol="0" anchor="ctr">
            <a:normAutofit/>
          </a:bodyPr>
          <a:lstStyle/>
          <a:p>
            <a:pPr algn="l"/>
            <a:r>
              <a:rPr lang="en-US" sz="2600" dirty="0">
                <a:solidFill>
                  <a:schemeClr val="bg1"/>
                </a:solidFill>
              </a:rPr>
              <a:t>Training available to social care providers</a:t>
            </a: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FF4FD5-47A1-4EB7-B2F6-88DBFC628486}"/>
              </a:ext>
            </a:extLst>
          </p:cNvPr>
          <p:cNvSpPr>
            <a:spLocks noGrp="1"/>
          </p:cNvSpPr>
          <p:nvPr>
            <p:ph type="subTitle" idx="1"/>
          </p:nvPr>
        </p:nvSpPr>
        <p:spPr>
          <a:xfrm>
            <a:off x="4379976" y="5009083"/>
            <a:ext cx="6976872" cy="1345997"/>
          </a:xfrm>
        </p:spPr>
        <p:txBody>
          <a:bodyPr vert="horz" lIns="91440" tIns="45720" rIns="91440" bIns="45720" rtlCol="0" anchor="ctr">
            <a:normAutofit/>
          </a:bodyPr>
          <a:lstStyle/>
          <a:p>
            <a:pPr algn="l"/>
            <a:r>
              <a:rPr lang="en-US" sz="1400" dirty="0">
                <a:solidFill>
                  <a:schemeClr val="bg1"/>
                </a:solidFill>
              </a:rPr>
              <a:t>Overview of training for all social care</a:t>
            </a:r>
          </a:p>
        </p:txBody>
      </p:sp>
      <p:sp>
        <p:nvSpPr>
          <p:cNvPr id="5" name="Rectangle 4">
            <a:extLst>
              <a:ext uri="{FF2B5EF4-FFF2-40B4-BE49-F238E27FC236}">
                <a16:creationId xmlns:a16="http://schemas.microsoft.com/office/drawing/2014/main" id="{E47876B4-5E31-4FCE-B83A-776DE6D5A1C4}"/>
              </a:ext>
            </a:extLst>
          </p:cNvPr>
          <p:cNvSpPr/>
          <p:nvPr/>
        </p:nvSpPr>
        <p:spPr>
          <a:xfrm>
            <a:off x="321564" y="3046185"/>
            <a:ext cx="11548872"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Social Care Training Guide v 4</a:t>
            </a:r>
          </a:p>
          <a:p>
            <a:r>
              <a:rPr lang="en-GB" sz="2400" b="1" dirty="0">
                <a:latin typeface="Arial" panose="020B0604020202020204" pitchFamily="34" charset="0"/>
                <a:cs typeface="Arial" panose="020B0604020202020204" pitchFamily="34" charset="0"/>
              </a:rPr>
              <a:t>June 2021</a:t>
            </a:r>
          </a:p>
        </p:txBody>
      </p:sp>
    </p:spTree>
    <p:extLst>
      <p:ext uri="{BB962C8B-B14F-4D97-AF65-F5344CB8AC3E}">
        <p14:creationId xmlns:p14="http://schemas.microsoft.com/office/powerpoint/2010/main" val="31696118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fontScale="92500" lnSpcReduction="10000"/>
          </a:bodyPr>
          <a:lstStyle/>
          <a:p>
            <a:r>
              <a:rPr lang="en-GB" dirty="0">
                <a:solidFill>
                  <a:prstClr val="black"/>
                </a:solidFill>
              </a:rPr>
              <a:t>Black, Asian and Minority Ethnic (BAME) groups are at markedly higher risk of developing and dying from COVID-19</a:t>
            </a:r>
          </a:p>
          <a:p>
            <a:r>
              <a:rPr lang="en-GB" sz="2800" dirty="0"/>
              <a:t>NWADASS have developed a practical toolkit for managers in any adult social care setting including:</a:t>
            </a:r>
          </a:p>
          <a:p>
            <a:r>
              <a:rPr lang="en-GB" dirty="0"/>
              <a:t>Links to examples of risk assessments from a range of sectors</a:t>
            </a:r>
          </a:p>
          <a:p>
            <a:r>
              <a:rPr lang="en-GB" dirty="0"/>
              <a:t>Includes identifying appropriate mitigations</a:t>
            </a:r>
          </a:p>
          <a:p>
            <a:r>
              <a:rPr lang="en-GB" dirty="0"/>
              <a:t>Managers to adapt for their own organisation and staff</a:t>
            </a:r>
          </a:p>
          <a:p>
            <a:endParaRPr lang="en-GB" dirty="0"/>
          </a:p>
          <a:p>
            <a:r>
              <a:rPr lang="en-GB" sz="2800" dirty="0"/>
              <a:t>The toolkit can be found at: </a:t>
            </a:r>
            <a:r>
              <a:rPr lang="en-GB" sz="2800" dirty="0">
                <a:hlinkClick r:id="rId2"/>
              </a:rPr>
              <a:t>https://www.nwadass.org.uk/bame-risk-tool</a:t>
            </a:r>
            <a:r>
              <a:rPr lang="en-GB" sz="2800" dirty="0"/>
              <a:t> </a:t>
            </a:r>
            <a:endParaRPr lang="en-GB" sz="2800" dirty="0">
              <a:highlight>
                <a:srgbClr val="FFFF00"/>
              </a:highlight>
            </a:endParaRPr>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94968" y="557281"/>
            <a:ext cx="9371949" cy="7712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BAME staff Risk Assessment:</a:t>
            </a:r>
          </a:p>
        </p:txBody>
      </p:sp>
      <p:pic>
        <p:nvPicPr>
          <p:cNvPr id="7" name="Picture 6" descr="A picture containing person, sitting, table, sign&#10;&#10;Description automatically generated">
            <a:extLst>
              <a:ext uri="{FF2B5EF4-FFF2-40B4-BE49-F238E27FC236}">
                <a16:creationId xmlns:a16="http://schemas.microsoft.com/office/drawing/2014/main" id="{66A49351-26F6-4AB7-A3E6-171BE2101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150" y="291983"/>
            <a:ext cx="2965380" cy="1301874"/>
          </a:xfrm>
          <a:prstGeom prst="rect">
            <a:avLst/>
          </a:prstGeom>
        </p:spPr>
      </p:pic>
    </p:spTree>
    <p:extLst>
      <p:ext uri="{BB962C8B-B14F-4D97-AF65-F5344CB8AC3E}">
        <p14:creationId xmlns:p14="http://schemas.microsoft.com/office/powerpoint/2010/main" val="305816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7" y="2074607"/>
            <a:ext cx="11674425" cy="2959730"/>
          </a:xfrm>
        </p:spPr>
        <p:txBody>
          <a:bodyPr>
            <a:normAutofit fontScale="92500" lnSpcReduction="10000"/>
          </a:bodyPr>
          <a:lstStyle/>
          <a:p>
            <a:pPr marL="457200" indent="-457200">
              <a:buAutoNum type="arabicPeriod"/>
            </a:pPr>
            <a:endParaRPr lang="en-GB" dirty="0"/>
          </a:p>
          <a:p>
            <a:r>
              <a:rPr lang="en-GB" sz="3200" dirty="0"/>
              <a:t>The HLSC Summit booklet provides a list of colleges in each ICP area (Bay/ Fylde / Pennine / Central / West Lancs). </a:t>
            </a:r>
          </a:p>
          <a:p>
            <a:r>
              <a:rPr lang="en-GB" sz="3200" dirty="0"/>
              <a:t>This gives all the information needed to plan staff training including college contact details, course details and funding. </a:t>
            </a:r>
          </a:p>
          <a:p>
            <a:r>
              <a:rPr lang="en-GB" sz="3200" dirty="0"/>
              <a:t>It also gives details of bespoke training offers available and organisations delivering training across Lancashire and Cumbria.</a:t>
            </a:r>
          </a:p>
          <a:p>
            <a:endParaRPr lang="en-GB" sz="3200" dirty="0"/>
          </a:p>
          <a:p>
            <a:endParaRPr lang="en-GB" sz="3200" dirty="0"/>
          </a:p>
          <a:p>
            <a:endParaRPr lang="en-GB" sz="32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496376" y="614741"/>
            <a:ext cx="9371949" cy="7712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Local Training and  Education:</a:t>
            </a:r>
          </a:p>
        </p:txBody>
      </p:sp>
      <p:pic>
        <p:nvPicPr>
          <p:cNvPr id="8" name="Picture 7" descr="A picture containing sign, table&#10;&#10;Description automatically generated">
            <a:extLst>
              <a:ext uri="{FF2B5EF4-FFF2-40B4-BE49-F238E27FC236}">
                <a16:creationId xmlns:a16="http://schemas.microsoft.com/office/drawing/2014/main" id="{F435ACD6-394F-4717-A6E7-34801DF43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758" y="221554"/>
            <a:ext cx="3688422" cy="1854954"/>
          </a:xfrm>
          <a:prstGeom prst="rect">
            <a:avLst/>
          </a:prstGeom>
        </p:spPr>
      </p:pic>
      <p:sp>
        <p:nvSpPr>
          <p:cNvPr id="7" name="Text Placeholder 2">
            <a:extLst>
              <a:ext uri="{FF2B5EF4-FFF2-40B4-BE49-F238E27FC236}">
                <a16:creationId xmlns:a16="http://schemas.microsoft.com/office/drawing/2014/main" id="{CE6AD9B8-0EB3-4D0C-9537-038E2300CAEC}"/>
              </a:ext>
            </a:extLst>
          </p:cNvPr>
          <p:cNvSpPr txBox="1">
            <a:spLocks/>
          </p:cNvSpPr>
          <p:nvPr/>
        </p:nvSpPr>
        <p:spPr>
          <a:xfrm>
            <a:off x="294966" y="4004436"/>
            <a:ext cx="11674425" cy="29597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AutoNum type="arabicPeriod"/>
            </a:pPr>
            <a:endParaRPr lang="en-GB" dirty="0"/>
          </a:p>
          <a:p>
            <a:endParaRPr lang="en-GB" sz="3200" dirty="0"/>
          </a:p>
          <a:p>
            <a:r>
              <a:rPr lang="en-GB" sz="3200" dirty="0"/>
              <a:t>Please click here:</a:t>
            </a:r>
          </a:p>
          <a:p>
            <a:endParaRPr lang="en-GB" sz="3200" dirty="0"/>
          </a:p>
          <a:p>
            <a:endParaRPr lang="en-GB" sz="5600" dirty="0"/>
          </a:p>
          <a:p>
            <a:pPr lvl="1"/>
            <a:endParaRPr lang="en-GB" sz="5600" dirty="0"/>
          </a:p>
          <a:p>
            <a:pPr lvl="1"/>
            <a:endParaRPr lang="en-GB" sz="5600" dirty="0"/>
          </a:p>
          <a:p>
            <a:pPr marL="457200" indent="-457200">
              <a:buFont typeface="Arial" panose="020B0604020202020204" pitchFamily="34" charset="0"/>
              <a:buAutoNum type="arabicPeriod"/>
            </a:pPr>
            <a:endParaRPr lang="en-GB" sz="5600" dirty="0"/>
          </a:p>
          <a:p>
            <a:endParaRPr lang="en-GB" sz="5600" dirty="0"/>
          </a:p>
          <a:p>
            <a:pPr marL="457200" indent="-457200">
              <a:buFont typeface="Arial" panose="020B0604020202020204" pitchFamily="34" charset="0"/>
              <a:buAutoNum type="arabicPeriod"/>
            </a:pPr>
            <a:endParaRPr lang="en-GB" dirty="0"/>
          </a:p>
        </p:txBody>
      </p:sp>
      <p:graphicFrame>
        <p:nvGraphicFramePr>
          <p:cNvPr id="4" name="Object 3">
            <a:extLst>
              <a:ext uri="{FF2B5EF4-FFF2-40B4-BE49-F238E27FC236}">
                <a16:creationId xmlns:a16="http://schemas.microsoft.com/office/drawing/2014/main" id="{AF5C00D7-5549-4D8A-B8B4-7558FE7BC073}"/>
              </a:ext>
            </a:extLst>
          </p:cNvPr>
          <p:cNvGraphicFramePr>
            <a:graphicFrameLocks noChangeAspect="1"/>
          </p:cNvGraphicFramePr>
          <p:nvPr>
            <p:extLst>
              <p:ext uri="{D42A27DB-BD31-4B8C-83A1-F6EECF244321}">
                <p14:modId xmlns:p14="http://schemas.microsoft.com/office/powerpoint/2010/main" val="2333077665"/>
              </p:ext>
            </p:extLst>
          </p:nvPr>
        </p:nvGraphicFramePr>
        <p:xfrm>
          <a:off x="3482546" y="5280114"/>
          <a:ext cx="4189663" cy="1079589"/>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5" imgW="1859760" imgH="478800" progId="Package">
                  <p:embed/>
                </p:oleObj>
              </mc:Choice>
              <mc:Fallback>
                <p:oleObj name="Packager Shell Object" showAsIcon="1" r:id="rId5" imgW="1859760" imgH="478800" progId="Package">
                  <p:embed/>
                  <p:pic>
                    <p:nvPicPr>
                      <p:cNvPr id="4" name="Object 3">
                        <a:extLst>
                          <a:ext uri="{FF2B5EF4-FFF2-40B4-BE49-F238E27FC236}">
                            <a16:creationId xmlns:a16="http://schemas.microsoft.com/office/drawing/2014/main" id="{AF5C00D7-5549-4D8A-B8B4-7558FE7BC073}"/>
                          </a:ext>
                        </a:extLst>
                      </p:cNvPr>
                      <p:cNvPicPr/>
                      <p:nvPr/>
                    </p:nvPicPr>
                    <p:blipFill>
                      <a:blip r:embed="rId6"/>
                      <a:stretch>
                        <a:fillRect/>
                      </a:stretch>
                    </p:blipFill>
                    <p:spPr>
                      <a:xfrm>
                        <a:off x="3482546" y="5280114"/>
                        <a:ext cx="4189663" cy="1079589"/>
                      </a:xfrm>
                      <a:prstGeom prst="rect">
                        <a:avLst/>
                      </a:prstGeom>
                    </p:spPr>
                  </p:pic>
                </p:oleObj>
              </mc:Fallback>
            </mc:AlternateContent>
          </a:graphicData>
        </a:graphic>
      </p:graphicFrame>
    </p:spTree>
    <p:extLst>
      <p:ext uri="{BB962C8B-B14F-4D97-AF65-F5344CB8AC3E}">
        <p14:creationId xmlns:p14="http://schemas.microsoft.com/office/powerpoint/2010/main" val="207078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96376" y="1889057"/>
            <a:ext cx="11305212" cy="4306260"/>
          </a:xfrm>
        </p:spPr>
        <p:txBody>
          <a:bodyPr>
            <a:normAutofit fontScale="40000" lnSpcReduction="20000"/>
          </a:bodyPr>
          <a:lstStyle/>
          <a:p>
            <a:r>
              <a:rPr lang="en-GB" sz="6000" b="1" dirty="0"/>
              <a:t>The LSAB Business Unit have recently launched the first in a series of virtual classroom courses.</a:t>
            </a:r>
            <a:endParaRPr lang="en-GB" sz="6000" dirty="0"/>
          </a:p>
          <a:p>
            <a:r>
              <a:rPr lang="en-GB" sz="6000" b="1" dirty="0"/>
              <a:t>What is the difference between a virtual classroom and an e learning course? </a:t>
            </a:r>
            <a:endParaRPr lang="en-GB" sz="6000" dirty="0"/>
          </a:p>
          <a:p>
            <a:r>
              <a:rPr lang="en-GB" sz="6000" dirty="0"/>
              <a:t>The difference is that the virtual classroom course is led by a real tutor and is live. Delegates can ask questions and interact with the tutor and the other delegates. The platform allows for workshops, exercises, polls, videos, audio, documents, tutor webcam and games to be shared with the delegates making the experience immersive and interactive.</a:t>
            </a:r>
          </a:p>
          <a:p>
            <a:r>
              <a:rPr lang="en-GB" sz="6000" i="1" dirty="0"/>
              <a:t>Click the following link to book all Lancashire, Blackpool and Blackburn with Darwen Virtual Training: </a:t>
            </a:r>
            <a:r>
              <a:rPr lang="en-GB" sz="6000" dirty="0">
                <a:hlinkClick r:id="rId2"/>
              </a:rPr>
              <a:t>www.blackpoolsafeguarding.org.uk/safeguarding-training</a:t>
            </a:r>
            <a:endParaRPr lang="en-GB" sz="6000" dirty="0"/>
          </a:p>
          <a:p>
            <a:endParaRPr lang="en-GB" sz="6000" dirty="0"/>
          </a:p>
          <a:p>
            <a:r>
              <a:rPr lang="en-GB" sz="7000" dirty="0"/>
              <a:t>For Cumbria Safeguarding Adults Board please visit: </a:t>
            </a:r>
            <a:r>
              <a:rPr lang="en-GB" sz="7000" u="sng" dirty="0">
                <a:hlinkClick r:id="rId3"/>
              </a:rPr>
              <a:t>https://www.cumbriasab.org.uk/</a:t>
            </a:r>
            <a:endParaRPr lang="en-GB" sz="70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496376" y="1036631"/>
            <a:ext cx="7579112" cy="13559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Safeguarding Adults</a:t>
            </a:r>
          </a:p>
          <a:p>
            <a:r>
              <a:rPr lang="en-US" sz="2100" b="1" dirty="0">
                <a:hlinkClick r:id="rId5"/>
              </a:rPr>
              <a:t>https://www.lancashiresafeguarding.org.uk/lancashire-safeguarding-adults/learning-development/</a:t>
            </a:r>
            <a:endParaRPr lang="en-US" sz="2100" b="1" dirty="0"/>
          </a:p>
          <a:p>
            <a:endParaRPr lang="en-US" sz="4800" b="1" dirty="0"/>
          </a:p>
        </p:txBody>
      </p:sp>
      <p:pic>
        <p:nvPicPr>
          <p:cNvPr id="6" name="Picture 5" descr="A close up of a person&#10;&#10;Description automatically generated">
            <a:extLst>
              <a:ext uri="{FF2B5EF4-FFF2-40B4-BE49-F238E27FC236}">
                <a16:creationId xmlns:a16="http://schemas.microsoft.com/office/drawing/2014/main" id="{6DB594CD-547C-4F1D-AD8B-D31ABF486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7452" y="198945"/>
            <a:ext cx="3126321" cy="1572266"/>
          </a:xfrm>
          <a:prstGeom prst="rect">
            <a:avLst/>
          </a:prstGeom>
        </p:spPr>
      </p:pic>
    </p:spTree>
    <p:extLst>
      <p:ext uri="{BB962C8B-B14F-4D97-AF65-F5344CB8AC3E}">
        <p14:creationId xmlns:p14="http://schemas.microsoft.com/office/powerpoint/2010/main" val="238095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96376" y="2074605"/>
            <a:ext cx="11305212" cy="4168653"/>
          </a:xfrm>
        </p:spPr>
        <p:txBody>
          <a:bodyPr>
            <a:normAutofit/>
          </a:bodyPr>
          <a:lstStyle/>
          <a:p>
            <a:r>
              <a:rPr lang="en-GB" dirty="0"/>
              <a:t>Social Care Institute for Excellence (SCIE)</a:t>
            </a:r>
          </a:p>
          <a:p>
            <a:r>
              <a:rPr lang="en-GB" dirty="0"/>
              <a:t>The Department of Health and Social Care has asked SCIE to develop a series of free webinars to support care providers to learn about important social care topics, including the Mental Capacity Act 2005 </a:t>
            </a:r>
          </a:p>
          <a:p>
            <a:r>
              <a:rPr lang="en-GB" dirty="0"/>
              <a:t>Access here </a:t>
            </a:r>
            <a:r>
              <a:rPr lang="en-GB" u="sng" dirty="0">
                <a:hlinkClick r:id="rId2"/>
              </a:rPr>
              <a:t>https://www.scie.org.uk/care-providers/coronavirus-covid-19/virtual-courses</a:t>
            </a:r>
            <a:endParaRPr lang="en-GB" sz="5600" dirty="0"/>
          </a:p>
          <a:p>
            <a:endParaRPr lang="en-GB" dirty="0"/>
          </a:p>
          <a:p>
            <a:r>
              <a:rPr lang="en-GB" dirty="0"/>
              <a:t>The LSAB page links to a number of best practice resources on MCA developed by the Lancashire MCA sub group members. </a:t>
            </a:r>
          </a:p>
          <a:p>
            <a:r>
              <a:rPr lang="en-GB" u="sng" dirty="0">
                <a:hlinkClick r:id="rId3"/>
              </a:rPr>
              <a:t>https://www.lancashiresafeguarding.org.uk/lancashire-safeguarding-adults/resources/mca-dols/</a:t>
            </a:r>
            <a:endParaRPr lang="en-GB"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496376" y="614741"/>
            <a:ext cx="9371949" cy="13559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Mental Capacity A</a:t>
            </a:r>
            <a:r>
              <a:rPr lang="en-US" sz="4800" dirty="0" err="1"/>
              <a:t>ct</a:t>
            </a:r>
            <a:endParaRPr lang="en-US" sz="4800" dirty="0"/>
          </a:p>
        </p:txBody>
      </p:sp>
      <p:pic>
        <p:nvPicPr>
          <p:cNvPr id="9" name="Picture 8" descr="A picture containing sign, table&#10;&#10;Description automatically generated">
            <a:extLst>
              <a:ext uri="{FF2B5EF4-FFF2-40B4-BE49-F238E27FC236}">
                <a16:creationId xmlns:a16="http://schemas.microsoft.com/office/drawing/2014/main" id="{36D4C518-8BB5-42AE-94C1-72F136082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838" y="269647"/>
            <a:ext cx="4068566" cy="2046133"/>
          </a:xfrm>
          <a:prstGeom prst="rect">
            <a:avLst/>
          </a:prstGeom>
        </p:spPr>
      </p:pic>
    </p:spTree>
    <p:extLst>
      <p:ext uri="{BB962C8B-B14F-4D97-AF65-F5344CB8AC3E}">
        <p14:creationId xmlns:p14="http://schemas.microsoft.com/office/powerpoint/2010/main" val="98116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427391" y="2260315"/>
            <a:ext cx="8207375" cy="379530"/>
          </a:xfrm>
        </p:spPr>
        <p:txBody>
          <a:bodyPr>
            <a:normAutofit fontScale="90000"/>
          </a:bodyPr>
          <a:lstStyle/>
          <a:p>
            <a:pPr marL="228600">
              <a:spcBef>
                <a:spcPts val="1000"/>
              </a:spcBef>
            </a:pPr>
            <a:br>
              <a:rPr lang="en-GB" sz="4400" dirty="0"/>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fontScale="70000" lnSpcReduction="20000"/>
          </a:bodyPr>
          <a:lstStyle/>
          <a:p>
            <a:r>
              <a:rPr lang="en-GB" dirty="0"/>
              <a:t>An e-learning programme has been developed to increase knowledge and confidence in assessing an older person’s hydration needs and minimise the risk of poor hydration in a person-centred way.  </a:t>
            </a:r>
          </a:p>
          <a:p>
            <a:r>
              <a:rPr lang="en-GB" dirty="0"/>
              <a:t>Aimed at any person working with older people in the community, including care home staff, home carers, family carers and volunteers, the e-learning builds on the information and skills you may have already learnt and implemented from the </a:t>
            </a:r>
            <a:r>
              <a:rPr lang="en-GB" u="sng" dirty="0">
                <a:hlinkClick r:id="rId2"/>
              </a:rPr>
              <a:t>Care Certificate</a:t>
            </a:r>
            <a:r>
              <a:rPr lang="en-GB" dirty="0"/>
              <a:t>. </a:t>
            </a:r>
          </a:p>
          <a:p>
            <a:endParaRPr lang="en-GB" dirty="0"/>
          </a:p>
          <a:p>
            <a:r>
              <a:rPr lang="en-GB" dirty="0"/>
              <a:t>The hydration e-learning programme is part of the </a:t>
            </a:r>
            <a:r>
              <a:rPr lang="en-GB" i="1" dirty="0"/>
              <a:t>Hydration at Home toolkit</a:t>
            </a:r>
            <a:r>
              <a:rPr lang="en-GB" dirty="0"/>
              <a:t> which includes resources for the general public, including a hydration leaflet and poster.   </a:t>
            </a:r>
          </a:p>
          <a:p>
            <a:r>
              <a:rPr lang="en-GB" dirty="0"/>
              <a:t>For more information and to access these resources, please visit: </a:t>
            </a:r>
            <a:r>
              <a:rPr lang="en-GB" u="sng" dirty="0">
                <a:hlinkClick r:id="rId3"/>
              </a:rPr>
              <a:t>https://wessexahsn.org.uk/projects/354/hydration-at-home-toolkit</a:t>
            </a:r>
            <a:r>
              <a:rPr lang="en-GB" dirty="0"/>
              <a:t> </a:t>
            </a:r>
          </a:p>
          <a:p>
            <a:r>
              <a:rPr lang="en-GB" dirty="0"/>
              <a:t> </a:t>
            </a:r>
          </a:p>
          <a:p>
            <a:r>
              <a:rPr lang="en-GB" b="1" dirty="0"/>
              <a:t>Accessing the e-Learning</a:t>
            </a:r>
            <a:r>
              <a:rPr lang="en-GB" dirty="0"/>
              <a:t> </a:t>
            </a:r>
          </a:p>
          <a:p>
            <a:r>
              <a:rPr lang="en-GB" dirty="0"/>
              <a:t>For more information about the e-learning resource, including access details, please visit: </a:t>
            </a:r>
            <a:r>
              <a:rPr lang="en-GB" u="sng" dirty="0">
                <a:hlinkClick r:id="rId4"/>
              </a:rPr>
              <a:t>https://www.e-lfh.org.uk/programmes/hydration-in-older-people/</a:t>
            </a:r>
            <a:r>
              <a:rPr lang="en-GB" dirty="0"/>
              <a:t> </a:t>
            </a:r>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D2027E5-FCF8-454E-A3D2-7719E08B6F6C}"/>
              </a:ext>
            </a:extLst>
          </p:cNvPr>
          <p:cNvSpPr txBox="1">
            <a:spLocks/>
          </p:cNvSpPr>
          <p:nvPr/>
        </p:nvSpPr>
        <p:spPr>
          <a:xfrm>
            <a:off x="256854" y="136525"/>
            <a:ext cx="9371949" cy="77127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9" name="Picture 8" descr="A close up of a person&#10;&#10;Description automatically generated">
            <a:extLst>
              <a:ext uri="{FF2B5EF4-FFF2-40B4-BE49-F238E27FC236}">
                <a16:creationId xmlns:a16="http://schemas.microsoft.com/office/drawing/2014/main" id="{92435B46-9044-42F7-9EEF-141B4EF244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894" y="183091"/>
            <a:ext cx="3724097" cy="1634970"/>
          </a:xfrm>
          <a:prstGeom prst="rect">
            <a:avLst/>
          </a:prstGeom>
        </p:spPr>
      </p:pic>
      <p:sp>
        <p:nvSpPr>
          <p:cNvPr id="10" name="Rectangle 9">
            <a:extLst>
              <a:ext uri="{FF2B5EF4-FFF2-40B4-BE49-F238E27FC236}">
                <a16:creationId xmlns:a16="http://schemas.microsoft.com/office/drawing/2014/main" id="{E0C4F3BE-CF10-40B3-8BA1-4AF882C61A0C}"/>
              </a:ext>
            </a:extLst>
          </p:cNvPr>
          <p:cNvSpPr/>
          <p:nvPr/>
        </p:nvSpPr>
        <p:spPr>
          <a:xfrm>
            <a:off x="832666" y="796435"/>
            <a:ext cx="6379792" cy="1077218"/>
          </a:xfrm>
          <a:prstGeom prst="rect">
            <a:avLst/>
          </a:prstGeom>
        </p:spPr>
        <p:txBody>
          <a:bodyPr wrap="square">
            <a:spAutoFit/>
          </a:bodyPr>
          <a:lstStyle/>
          <a:p>
            <a:r>
              <a:rPr lang="en-GB" sz="3200" b="1" dirty="0">
                <a:latin typeface="Calibri" panose="020F0502020204030204" pitchFamily="34" charset="0"/>
                <a:ea typeface="Calibri" panose="020F0502020204030204" pitchFamily="34" charset="0"/>
              </a:rPr>
              <a:t>e-Learning for Community Carers </a:t>
            </a:r>
            <a:r>
              <a:rPr lang="en-GB" sz="3200" b="1" dirty="0"/>
              <a:t>- Hydration in Older People</a:t>
            </a:r>
            <a:r>
              <a:rPr lang="en-GB" sz="3200" b="1" dirty="0">
                <a:latin typeface="Calibri" panose="020F0502020204030204" pitchFamily="34" charset="0"/>
                <a:ea typeface="Calibri" panose="020F0502020204030204" pitchFamily="34" charset="0"/>
              </a:rPr>
              <a:t> </a:t>
            </a:r>
            <a:endParaRPr lang="en-GB" sz="3200" dirty="0"/>
          </a:p>
        </p:txBody>
      </p:sp>
    </p:spTree>
    <p:extLst>
      <p:ext uri="{BB962C8B-B14F-4D97-AF65-F5344CB8AC3E}">
        <p14:creationId xmlns:p14="http://schemas.microsoft.com/office/powerpoint/2010/main" val="282858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427391" y="2260315"/>
            <a:ext cx="11089939" cy="3801250"/>
          </a:xfrm>
        </p:spPr>
        <p:txBody>
          <a:bodyPr>
            <a:noAutofit/>
          </a:bodyPr>
          <a:lstStyle/>
          <a:p>
            <a:pPr>
              <a:spcAft>
                <a:spcPts val="0"/>
              </a:spcAft>
            </a:pPr>
            <a:r>
              <a:rPr lang="en-GB" sz="2000" i="1" dirty="0">
                <a:latin typeface="Calibri" panose="020F0502020204030204" pitchFamily="34" charset="0"/>
                <a:ea typeface="Calibri" panose="020F0502020204030204" pitchFamily="34" charset="0"/>
              </a:rPr>
              <a:t>Restore2 can improve care for care home residents through the early identification of deterioration. It has been endorsed and recommended for use by </a:t>
            </a:r>
            <a:r>
              <a:rPr lang="en-GB" sz="2000" b="1" i="1" dirty="0">
                <a:latin typeface="Calibri" panose="020F0502020204030204" pitchFamily="34" charset="0"/>
                <a:ea typeface="Times New Roman" panose="02020603050405020304" pitchFamily="18" charset="0"/>
              </a:rPr>
              <a:t>Care Quality Commission, Dept for Health and Social Care, NHS England, British Geriatrics Society</a:t>
            </a:r>
            <a:r>
              <a:rPr lang="en-GB" sz="2000" i="1" dirty="0">
                <a:latin typeface="Calibri" panose="020F0502020204030204" pitchFamily="34" charset="0"/>
                <a:ea typeface="Times New Roman" panose="02020603050405020304" pitchFamily="18" charset="0"/>
              </a:rPr>
              <a:t>, </a:t>
            </a:r>
            <a:r>
              <a:rPr lang="en-GB" sz="2000" b="1" i="1" dirty="0">
                <a:latin typeface="Calibri" panose="020F0502020204030204" pitchFamily="34" charset="0"/>
                <a:ea typeface="Times New Roman" panose="02020603050405020304" pitchFamily="18" charset="0"/>
              </a:rPr>
              <a:t>Learning Disabilities Mortality Review and Public Health England</a:t>
            </a:r>
            <a:br>
              <a:rPr lang="en-GB" sz="2000" dirty="0">
                <a:latin typeface="Calibri" panose="020F0502020204030204" pitchFamily="34" charset="0"/>
                <a:ea typeface="Calibri" panose="020F0502020204030204" pitchFamily="34" charset="0"/>
              </a:rPr>
            </a:br>
            <a:r>
              <a:rPr lang="en-GB" sz="2000" i="1" dirty="0">
                <a:latin typeface="Calibri" panose="020F0502020204030204" pitchFamily="34" charset="0"/>
                <a:ea typeface="Calibri" panose="020F0502020204030204" pitchFamily="34" charset="0"/>
              </a:rPr>
              <a:t>Webinars are available to provide training and support to care home staff :</a:t>
            </a:r>
            <a:br>
              <a:rPr lang="en-GB" sz="2000" dirty="0">
                <a:latin typeface="Calibri" panose="020F0502020204030204" pitchFamily="34" charset="0"/>
                <a:ea typeface="Calibri" panose="020F0502020204030204" pitchFamily="34" charset="0"/>
              </a:rPr>
            </a:br>
            <a:r>
              <a:rPr lang="en-GB" sz="2000" dirty="0">
                <a:latin typeface="Calibri" panose="020F0502020204030204" pitchFamily="34" charset="0"/>
                <a:ea typeface="Calibri" panose="020F0502020204030204" pitchFamily="34" charset="0"/>
              </a:rPr>
              <a:t> </a:t>
            </a:r>
            <a:br>
              <a:rPr lang="en-GB" sz="2000" dirty="0">
                <a:latin typeface="Calibri" panose="020F0502020204030204" pitchFamily="34" charset="0"/>
                <a:ea typeface="Calibri" panose="020F0502020204030204" pitchFamily="34" charset="0"/>
              </a:rPr>
            </a:br>
            <a:r>
              <a:rPr lang="en-GB" sz="2000" dirty="0">
                <a:latin typeface="Calibri" panose="020F0502020204030204" pitchFamily="34" charset="0"/>
                <a:ea typeface="Calibri" panose="020F0502020204030204" pitchFamily="34" charset="0"/>
              </a:rPr>
              <a:t>The Eventbrite link is as follows: </a:t>
            </a:r>
            <a:r>
              <a:rPr lang="en-GB" sz="2000" u="sng" dirty="0">
                <a:solidFill>
                  <a:srgbClr val="1F497D"/>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https://www.eventbrite.co.uk/e/restore-2-online-training-session-tickets-103421153454</a:t>
            </a:r>
            <a:br>
              <a:rPr lang="en-GB" sz="2000" dirty="0">
                <a:latin typeface="Calibri" panose="020F0502020204030204" pitchFamily="34" charset="0"/>
                <a:ea typeface="Calibri" panose="020F0502020204030204" pitchFamily="34" charset="0"/>
              </a:rPr>
            </a:br>
            <a:r>
              <a:rPr lang="en-GB" sz="2000" i="1" dirty="0">
                <a:latin typeface="Calibri" panose="020F0502020204030204" pitchFamily="34" charset="0"/>
                <a:ea typeface="Calibri" panose="020F0502020204030204" pitchFamily="34" charset="0"/>
              </a:rPr>
              <a:t> </a:t>
            </a:r>
            <a:br>
              <a:rPr lang="en-GB" sz="2000" dirty="0">
                <a:latin typeface="Calibri" panose="020F0502020204030204" pitchFamily="34" charset="0"/>
                <a:ea typeface="Calibri" panose="020F0502020204030204" pitchFamily="34" charset="0"/>
              </a:rPr>
            </a:br>
            <a:r>
              <a:rPr lang="en-GB" sz="2000" i="1" dirty="0">
                <a:latin typeface="Calibri" panose="020F0502020204030204" pitchFamily="34" charset="0"/>
                <a:ea typeface="Calibri" panose="020F0502020204030204" pitchFamily="34" charset="0"/>
              </a:rPr>
              <a:t>RESTORE2 (Recognise early soft-signs, Take observations, Respond, Escalate) is a physical deterioration and escalation tool that incorporates the National Early Warning Score (NEWS2) to help care home staff recognise when a resident’s condition is deteriorating. The tool determines what is normal for the resident, detects ‘soft’ signs of deterioration and uses a structured communication tool (SBARD) to support decision-making and escalation processes. </a:t>
            </a:r>
            <a:endParaRPr lang="en-GB" sz="2000" dirty="0">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a:bodyPr>
          <a:lstStyle/>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530" y="5894677"/>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D2027E5-FCF8-454E-A3D2-7719E08B6F6C}"/>
              </a:ext>
            </a:extLst>
          </p:cNvPr>
          <p:cNvSpPr txBox="1">
            <a:spLocks/>
          </p:cNvSpPr>
          <p:nvPr/>
        </p:nvSpPr>
        <p:spPr>
          <a:xfrm>
            <a:off x="256854" y="136525"/>
            <a:ext cx="9371949" cy="77127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9" name="Picture 8" descr="A close up of a person&#10;&#10;Description automatically generated">
            <a:extLst>
              <a:ext uri="{FF2B5EF4-FFF2-40B4-BE49-F238E27FC236}">
                <a16:creationId xmlns:a16="http://schemas.microsoft.com/office/drawing/2014/main" id="{92435B46-9044-42F7-9EEF-141B4EF24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894" y="183091"/>
            <a:ext cx="3724097" cy="1634970"/>
          </a:xfrm>
          <a:prstGeom prst="rect">
            <a:avLst/>
          </a:prstGeom>
        </p:spPr>
      </p:pic>
      <p:sp>
        <p:nvSpPr>
          <p:cNvPr id="10" name="Rectangle 9">
            <a:extLst>
              <a:ext uri="{FF2B5EF4-FFF2-40B4-BE49-F238E27FC236}">
                <a16:creationId xmlns:a16="http://schemas.microsoft.com/office/drawing/2014/main" id="{E0C4F3BE-CF10-40B3-8BA1-4AF882C61A0C}"/>
              </a:ext>
            </a:extLst>
          </p:cNvPr>
          <p:cNvSpPr/>
          <p:nvPr/>
        </p:nvSpPr>
        <p:spPr>
          <a:xfrm>
            <a:off x="832666" y="796435"/>
            <a:ext cx="6379792" cy="584775"/>
          </a:xfrm>
          <a:prstGeom prst="rect">
            <a:avLst/>
          </a:prstGeom>
        </p:spPr>
        <p:txBody>
          <a:bodyPr wrap="square">
            <a:spAutoFit/>
          </a:bodyPr>
          <a:lstStyle/>
          <a:p>
            <a:r>
              <a:rPr lang="en-GB" sz="3200" b="1" dirty="0"/>
              <a:t>RESTORE2 Training - Webinars</a:t>
            </a:r>
            <a:endParaRPr lang="en-GB" sz="3200" dirty="0"/>
          </a:p>
        </p:txBody>
      </p:sp>
    </p:spTree>
    <p:extLst>
      <p:ext uri="{BB962C8B-B14F-4D97-AF65-F5344CB8AC3E}">
        <p14:creationId xmlns:p14="http://schemas.microsoft.com/office/powerpoint/2010/main" val="237181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427391" y="2260315"/>
            <a:ext cx="8207375" cy="379530"/>
          </a:xfrm>
        </p:spPr>
        <p:txBody>
          <a:bodyPr>
            <a:normAutofit fontScale="90000"/>
          </a:bodyPr>
          <a:lstStyle/>
          <a:p>
            <a:pPr marL="228600">
              <a:spcBef>
                <a:spcPts val="1000"/>
              </a:spcBef>
            </a:pPr>
            <a:br>
              <a:rPr lang="en-GB" sz="4400" dirty="0"/>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56854" y="1852376"/>
            <a:ext cx="11305212" cy="1729189"/>
          </a:xfrm>
        </p:spPr>
        <p:txBody>
          <a:bodyPr>
            <a:normAutofit fontScale="85000" lnSpcReduction="20000"/>
          </a:bodyPr>
          <a:lstStyle/>
          <a:p>
            <a:r>
              <a:rPr lang="en-GB" dirty="0">
                <a:solidFill>
                  <a:schemeClr val="tx1"/>
                </a:solidFill>
              </a:rPr>
              <a:t>Community Dietetics is providing an interactive training session on the Malnutrition Universal Screening Tool (MUST). The training covers malnutrition, using the MUST, care planning and food fortification advice.  The session will be ideal for staff new to working in the care setting and those wishing to refresh their knowledge of nutritional screening.  There will be opportunities throughout the session to ask questions. </a:t>
            </a:r>
          </a:p>
          <a:p>
            <a:r>
              <a:rPr lang="en-GB" dirty="0">
                <a:solidFill>
                  <a:schemeClr val="tx1"/>
                </a:solidFill>
              </a:rPr>
              <a:t>There is no charge for this training. To reserve your place on the training please ring 01772 644155 or </a:t>
            </a:r>
          </a:p>
          <a:p>
            <a:r>
              <a:rPr lang="en-GB" dirty="0">
                <a:solidFill>
                  <a:schemeClr val="tx1"/>
                </a:solidFill>
              </a:rPr>
              <a:t>email </a:t>
            </a:r>
            <a:r>
              <a:rPr lang="en-GB" u="sng" dirty="0">
                <a:hlinkClick r:id="rId2"/>
              </a:rPr>
              <a:t>lcn-tr.CommunityDietitians@nhs.net</a:t>
            </a:r>
            <a:r>
              <a:rPr lang="en-GB" dirty="0"/>
              <a:t>. </a:t>
            </a:r>
            <a:endParaRPr lang="en-GB" sz="1800" dirty="0"/>
          </a:p>
          <a:p>
            <a:pPr lvl="1"/>
            <a:endParaRPr lang="en-GB" sz="5600" dirty="0"/>
          </a:p>
          <a:p>
            <a:pPr lvl="1"/>
            <a:endParaRPr lang="en-GB" sz="5600" dirty="0"/>
          </a:p>
          <a:p>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D2027E5-FCF8-454E-A3D2-7719E08B6F6C}"/>
              </a:ext>
            </a:extLst>
          </p:cNvPr>
          <p:cNvSpPr txBox="1">
            <a:spLocks/>
          </p:cNvSpPr>
          <p:nvPr/>
        </p:nvSpPr>
        <p:spPr>
          <a:xfrm>
            <a:off x="256854" y="136525"/>
            <a:ext cx="9371949" cy="77127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E0C4F3BE-CF10-40B3-8BA1-4AF882C61A0C}"/>
              </a:ext>
            </a:extLst>
          </p:cNvPr>
          <p:cNvSpPr/>
          <p:nvPr/>
        </p:nvSpPr>
        <p:spPr>
          <a:xfrm>
            <a:off x="618098" y="522163"/>
            <a:ext cx="6379792" cy="830997"/>
          </a:xfrm>
          <a:prstGeom prst="rect">
            <a:avLst/>
          </a:prstGeom>
        </p:spPr>
        <p:txBody>
          <a:bodyPr wrap="square">
            <a:spAutoFit/>
          </a:bodyPr>
          <a:lstStyle/>
          <a:p>
            <a:r>
              <a:rPr lang="en-GB" sz="4800" dirty="0"/>
              <a:t>Nutrition</a:t>
            </a:r>
          </a:p>
        </p:txBody>
      </p:sp>
      <p:sp>
        <p:nvSpPr>
          <p:cNvPr id="8" name="Text Placeholder 2">
            <a:extLst>
              <a:ext uri="{FF2B5EF4-FFF2-40B4-BE49-F238E27FC236}">
                <a16:creationId xmlns:a16="http://schemas.microsoft.com/office/drawing/2014/main" id="{EBBAED43-ADA2-4714-BC90-3DF5D11D12E4}"/>
              </a:ext>
            </a:extLst>
          </p:cNvPr>
          <p:cNvSpPr txBox="1">
            <a:spLocks/>
          </p:cNvSpPr>
          <p:nvPr/>
        </p:nvSpPr>
        <p:spPr>
          <a:xfrm>
            <a:off x="443394" y="3810204"/>
            <a:ext cx="11305212" cy="14515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endParaRPr lang="en-GB" sz="5600" dirty="0"/>
          </a:p>
          <a:p>
            <a:pPr lvl="1"/>
            <a:endParaRPr lang="en-GB" sz="5600" dirty="0"/>
          </a:p>
          <a:p>
            <a:endParaRPr lang="en-GB" sz="5600" dirty="0"/>
          </a:p>
          <a:p>
            <a:endParaRPr lang="en-GB" sz="5600" dirty="0"/>
          </a:p>
          <a:p>
            <a:pPr marL="457200" indent="-457200">
              <a:buFont typeface="Arial" panose="020B0604020202020204" pitchFamily="34" charset="0"/>
              <a:buAutoNum type="arabicPeriod"/>
            </a:pPr>
            <a:endParaRPr lang="en-GB" dirty="0"/>
          </a:p>
        </p:txBody>
      </p:sp>
      <p:pic>
        <p:nvPicPr>
          <p:cNvPr id="7" name="Picture 6">
            <a:extLst>
              <a:ext uri="{FF2B5EF4-FFF2-40B4-BE49-F238E27FC236}">
                <a16:creationId xmlns:a16="http://schemas.microsoft.com/office/drawing/2014/main" id="{95880C54-3CE8-4BA2-B0A6-BEA6A3F6C9B3}"/>
              </a:ext>
            </a:extLst>
          </p:cNvPr>
          <p:cNvPicPr>
            <a:picLocks noChangeAspect="1"/>
          </p:cNvPicPr>
          <p:nvPr/>
        </p:nvPicPr>
        <p:blipFill>
          <a:blip r:embed="rId4"/>
          <a:stretch>
            <a:fillRect/>
          </a:stretch>
        </p:blipFill>
        <p:spPr>
          <a:xfrm>
            <a:off x="5645440" y="3219510"/>
            <a:ext cx="4510775" cy="2172421"/>
          </a:xfrm>
          <a:prstGeom prst="rect">
            <a:avLst/>
          </a:prstGeom>
        </p:spPr>
      </p:pic>
      <p:pic>
        <p:nvPicPr>
          <p:cNvPr id="11" name="Picture 10" descr="A picture containing sign, table&#10;&#10;Description automatically generated">
            <a:extLst>
              <a:ext uri="{FF2B5EF4-FFF2-40B4-BE49-F238E27FC236}">
                <a16:creationId xmlns:a16="http://schemas.microsoft.com/office/drawing/2014/main" id="{0004D3C2-71AF-462C-8BBE-315433A8B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828" y="313765"/>
            <a:ext cx="2845941" cy="1431260"/>
          </a:xfrm>
          <a:prstGeom prst="rect">
            <a:avLst/>
          </a:prstGeom>
        </p:spPr>
      </p:pic>
      <p:sp>
        <p:nvSpPr>
          <p:cNvPr id="12" name="Text Placeholder 2">
            <a:extLst>
              <a:ext uri="{FF2B5EF4-FFF2-40B4-BE49-F238E27FC236}">
                <a16:creationId xmlns:a16="http://schemas.microsoft.com/office/drawing/2014/main" id="{D299C413-AB2F-474C-BD97-AD97035ADCE6}"/>
              </a:ext>
            </a:extLst>
          </p:cNvPr>
          <p:cNvSpPr txBox="1">
            <a:spLocks/>
          </p:cNvSpPr>
          <p:nvPr/>
        </p:nvSpPr>
        <p:spPr>
          <a:xfrm>
            <a:off x="256854" y="5029875"/>
            <a:ext cx="8815227" cy="1729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000" b="1" dirty="0">
                <a:solidFill>
                  <a:schemeClr val="tx1"/>
                </a:solidFill>
              </a:rPr>
              <a:t>Nutrition e-learning for carers</a:t>
            </a:r>
          </a:p>
          <a:p>
            <a:r>
              <a:rPr lang="en-GB" sz="2000" b="1" dirty="0"/>
              <a:t>Carers UK has teamed up with </a:t>
            </a:r>
            <a:r>
              <a:rPr lang="en-GB" sz="2000" b="1" dirty="0" err="1"/>
              <a:t>Nutricia</a:t>
            </a:r>
            <a:r>
              <a:rPr lang="en-GB" sz="2000" b="1" dirty="0"/>
              <a:t> to develop this e-learning course, which aims to help carers understand the role of nutrition both for yourselves and for the person you're looking after. </a:t>
            </a:r>
            <a:r>
              <a:rPr lang="en-GB" sz="2000" b="1" dirty="0">
                <a:hlinkClick r:id="rId6"/>
              </a:rPr>
              <a:t>https://www.carersuk.org/nutritioncourse/</a:t>
            </a:r>
            <a:endParaRPr lang="en-GB" sz="2000" b="1" dirty="0"/>
          </a:p>
          <a:p>
            <a:endParaRPr lang="en-GB" sz="2000" b="1" dirty="0"/>
          </a:p>
          <a:p>
            <a:pPr lvl="1"/>
            <a:endParaRPr lang="en-GB" sz="5600" dirty="0"/>
          </a:p>
          <a:p>
            <a:pPr lvl="1"/>
            <a:endParaRPr lang="en-GB" sz="5600" dirty="0"/>
          </a:p>
          <a:p>
            <a:endParaRPr lang="en-GB" sz="5600" dirty="0"/>
          </a:p>
          <a:p>
            <a:endParaRPr lang="en-GB" sz="5600" dirty="0"/>
          </a:p>
          <a:p>
            <a:pPr marL="457200" indent="-457200">
              <a:buFont typeface="Arial" panose="020B0604020202020204" pitchFamily="34" charset="0"/>
              <a:buAutoNum type="arabicPeriod"/>
            </a:pPr>
            <a:endParaRPr lang="en-GB" dirty="0"/>
          </a:p>
        </p:txBody>
      </p:sp>
    </p:spTree>
    <p:extLst>
      <p:ext uri="{BB962C8B-B14F-4D97-AF65-F5344CB8AC3E}">
        <p14:creationId xmlns:p14="http://schemas.microsoft.com/office/powerpoint/2010/main" val="175264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a:bodyPr>
          <a:lstStyle/>
          <a:p>
            <a:endParaRPr lang="en-GB" b="1" dirty="0">
              <a:hlinkClick r:id="rId2"/>
            </a:endParaRPr>
          </a:p>
          <a:p>
            <a:r>
              <a:rPr lang="en-GB" b="1" dirty="0">
                <a:hlinkClick r:id="rId2"/>
              </a:rPr>
              <a:t>Clinical Risk Management Training - e-Learning for Healthcare</a:t>
            </a:r>
            <a:endParaRPr lang="en-GB" dirty="0"/>
          </a:p>
          <a:p>
            <a:r>
              <a:rPr lang="en-GB" u="sng" dirty="0">
                <a:hlinkClick r:id="rId3"/>
              </a:rPr>
              <a:t>https://www.e-lfh.org.uk/programmes/clinical-risk-management-training</a:t>
            </a:r>
            <a:endParaRPr lang="en-GB" dirty="0"/>
          </a:p>
          <a:p>
            <a:r>
              <a:rPr lang="en-GB" dirty="0"/>
              <a:t>The core course, ‘Clinical </a:t>
            </a:r>
            <a:r>
              <a:rPr lang="en-GB" b="1" dirty="0"/>
              <a:t>Risk Management Training</a:t>
            </a:r>
            <a:r>
              <a:rPr lang="en-GB" dirty="0"/>
              <a:t>’, comprises </a:t>
            </a:r>
            <a:r>
              <a:rPr lang="en-GB" b="1" dirty="0"/>
              <a:t>seven sessions and one assessment session</a:t>
            </a:r>
            <a:r>
              <a:rPr lang="en-GB" dirty="0"/>
              <a:t>. The second module, ’Community of Interest’, is an area where people can find knowledge and share good practice.</a:t>
            </a:r>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56854" y="136525"/>
            <a:ext cx="6195317"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Clinical Risk Management Training</a:t>
            </a:r>
          </a:p>
        </p:txBody>
      </p:sp>
      <p:pic>
        <p:nvPicPr>
          <p:cNvPr id="7" name="Picture 6" descr="A picture containing food&#10;&#10;Description automatically generated">
            <a:extLst>
              <a:ext uri="{FF2B5EF4-FFF2-40B4-BE49-F238E27FC236}">
                <a16:creationId xmlns:a16="http://schemas.microsoft.com/office/drawing/2014/main" id="{BFA06705-156A-4301-A0DD-012ABA58C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9575" y="340057"/>
            <a:ext cx="3821987" cy="1922126"/>
          </a:xfrm>
          <a:prstGeom prst="rect">
            <a:avLst/>
          </a:prstGeom>
        </p:spPr>
      </p:pic>
    </p:spTree>
    <p:extLst>
      <p:ext uri="{BB962C8B-B14F-4D97-AF65-F5344CB8AC3E}">
        <p14:creationId xmlns:p14="http://schemas.microsoft.com/office/powerpoint/2010/main" val="113863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7" y="1008811"/>
            <a:ext cx="11417571" cy="5227602"/>
          </a:xfrm>
        </p:spPr>
        <p:txBody>
          <a:bodyPr>
            <a:normAutofit fontScale="62500" lnSpcReduction="20000"/>
          </a:bodyPr>
          <a:lstStyle/>
          <a:p>
            <a:endParaRPr lang="en-GB" dirty="0"/>
          </a:p>
          <a:p>
            <a:r>
              <a:rPr lang="en-GB" dirty="0"/>
              <a:t>Healthier Lancashire and South Cumbria ICS were successful in accessing funding for all Care Homes across Lancashire and South Cumbria to access free training around medicines for all their staff.</a:t>
            </a:r>
            <a:endParaRPr lang="en-GB" dirty="0">
              <a:solidFill>
                <a:schemeClr val="tx1"/>
              </a:solidFill>
            </a:endParaRPr>
          </a:p>
          <a:p>
            <a:r>
              <a:rPr lang="en-GB" dirty="0">
                <a:solidFill>
                  <a:schemeClr val="tx1"/>
                </a:solidFill>
              </a:rPr>
              <a:t>The link to </a:t>
            </a:r>
            <a:r>
              <a:rPr lang="en-GB" dirty="0" err="1">
                <a:solidFill>
                  <a:schemeClr val="tx1"/>
                </a:solidFill>
              </a:rPr>
              <a:t>PrescQIPP</a:t>
            </a:r>
            <a:r>
              <a:rPr lang="en-GB" dirty="0">
                <a:solidFill>
                  <a:schemeClr val="tx1"/>
                </a:solidFill>
              </a:rPr>
              <a:t> is: </a:t>
            </a:r>
            <a:r>
              <a:rPr lang="en-GB" u="sng" dirty="0">
                <a:hlinkClick r:id="rId2"/>
              </a:rPr>
              <a:t>https://www.prescqipp.info/learning/prescqipp-e-learning/</a:t>
            </a:r>
            <a:endParaRPr lang="en-GB" dirty="0"/>
          </a:p>
          <a:p>
            <a:r>
              <a:rPr lang="en-GB" dirty="0">
                <a:solidFill>
                  <a:schemeClr val="tx1"/>
                </a:solidFill>
              </a:rPr>
              <a:t>There are two courses for domiciliary care: Managing medicines for adults receiving social care in the community Courses 1 and 2 – these are free</a:t>
            </a:r>
          </a:p>
          <a:p>
            <a:r>
              <a:rPr lang="en-GB" dirty="0">
                <a:solidFill>
                  <a:schemeClr val="tx1"/>
                </a:solidFill>
              </a:rPr>
              <a:t>There are three courses for care homes: Medicines use in care homes Course 1, 2 and 3 - most of which have been purchased on behalf of care homes by CCGs </a:t>
            </a:r>
          </a:p>
          <a:p>
            <a:r>
              <a:rPr lang="en-GB" dirty="0">
                <a:solidFill>
                  <a:schemeClr val="tx1"/>
                </a:solidFill>
              </a:rPr>
              <a:t>Staff will have to register for the website and choose the CCG area they are in.</a:t>
            </a:r>
          </a:p>
          <a:p>
            <a:r>
              <a:rPr lang="en-GB" dirty="0">
                <a:solidFill>
                  <a:schemeClr val="tx1"/>
                </a:solidFill>
              </a:rPr>
              <a:t> </a:t>
            </a:r>
          </a:p>
          <a:p>
            <a:r>
              <a:rPr lang="en-GB" dirty="0">
                <a:solidFill>
                  <a:schemeClr val="tx1"/>
                </a:solidFill>
              </a:rPr>
              <a:t>The link to the HEE e-learning is here and this is free:</a:t>
            </a:r>
          </a:p>
          <a:p>
            <a:r>
              <a:rPr lang="en-GB" u="sng" dirty="0">
                <a:hlinkClick r:id="rId3"/>
              </a:rPr>
              <a:t>https://www.hee.nhs.uk/our-work/medicines-optimisation/training-non-registered-medicines-workforce</a:t>
            </a:r>
            <a:r>
              <a:rPr lang="en-GB" dirty="0"/>
              <a:t> </a:t>
            </a:r>
          </a:p>
          <a:p>
            <a:r>
              <a:rPr lang="en-GB" dirty="0"/>
              <a:t> </a:t>
            </a:r>
          </a:p>
          <a:p>
            <a:r>
              <a:rPr lang="en-GB" dirty="0">
                <a:solidFill>
                  <a:schemeClr val="tx1"/>
                </a:solidFill>
              </a:rPr>
              <a:t>There are also two pieces of guidance from NICE:</a:t>
            </a:r>
          </a:p>
          <a:p>
            <a:r>
              <a:rPr lang="en-GB" dirty="0">
                <a:solidFill>
                  <a:schemeClr val="tx1"/>
                </a:solidFill>
              </a:rPr>
              <a:t>Managing medicines for adults receiving social care in the community:</a:t>
            </a:r>
          </a:p>
          <a:p>
            <a:r>
              <a:rPr lang="en-GB" u="sng" dirty="0">
                <a:hlinkClick r:id="rId4"/>
              </a:rPr>
              <a:t>https://www.nice.org.uk/guidance/ng67/chapter/recommendations?utm_medium=(other)&amp;utm_source=socialcare&amp;utm_campaign=tpresource</a:t>
            </a:r>
            <a:r>
              <a:rPr lang="en-GB" dirty="0"/>
              <a:t> </a:t>
            </a:r>
          </a:p>
          <a:p>
            <a:r>
              <a:rPr lang="en-GB" dirty="0"/>
              <a:t> </a:t>
            </a:r>
          </a:p>
          <a:p>
            <a:r>
              <a:rPr lang="en-GB" dirty="0">
                <a:solidFill>
                  <a:schemeClr val="tx1"/>
                </a:solidFill>
              </a:rPr>
              <a:t>Managing medicines in care homes</a:t>
            </a:r>
          </a:p>
          <a:p>
            <a:r>
              <a:rPr lang="en-GB" u="sng" dirty="0">
                <a:hlinkClick r:id="rId5"/>
              </a:rPr>
              <a:t>https://www.nice.org.uk/guidance/sc1/chapter/1-recommendations?utm_medium=(other)&amp;utm_source=socialcare&amp;utm_campaign=tpresource</a:t>
            </a:r>
            <a:r>
              <a:rPr lang="en-GB" dirty="0"/>
              <a:t> </a:t>
            </a:r>
          </a:p>
          <a:p>
            <a:endParaRPr lang="en-GB" dirty="0"/>
          </a:p>
          <a:p>
            <a:endParaRPr lang="en-GB" dirty="0"/>
          </a:p>
          <a:p>
            <a:endParaRPr lang="en-GB" dirty="0"/>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5889" y="5944026"/>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94968" y="-693738"/>
            <a:ext cx="6195317"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Medications Training</a:t>
            </a:r>
          </a:p>
        </p:txBody>
      </p:sp>
      <p:pic>
        <p:nvPicPr>
          <p:cNvPr id="7" name="Picture 6" descr="A picture containing food&#10;&#10;Description automatically generated">
            <a:extLst>
              <a:ext uri="{FF2B5EF4-FFF2-40B4-BE49-F238E27FC236}">
                <a16:creationId xmlns:a16="http://schemas.microsoft.com/office/drawing/2014/main" id="{BFA06705-156A-4301-A0DD-012ABA58C9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1211" y="2963215"/>
            <a:ext cx="3225822" cy="1622307"/>
          </a:xfrm>
          <a:prstGeom prst="rect">
            <a:avLst/>
          </a:prstGeom>
        </p:spPr>
      </p:pic>
    </p:spTree>
    <p:extLst>
      <p:ext uri="{BB962C8B-B14F-4D97-AF65-F5344CB8AC3E}">
        <p14:creationId xmlns:p14="http://schemas.microsoft.com/office/powerpoint/2010/main" val="303687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43394" y="2238923"/>
            <a:ext cx="11305212" cy="3634362"/>
          </a:xfrm>
        </p:spPr>
        <p:txBody>
          <a:bodyPr>
            <a:normAutofit/>
          </a:bodyPr>
          <a:lstStyle/>
          <a:p>
            <a:r>
              <a:rPr lang="en-GB" dirty="0"/>
              <a:t>React to Red is a resource to support the prevention of pressure ulcers in care homes and the community.</a:t>
            </a:r>
          </a:p>
          <a:p>
            <a:r>
              <a:rPr lang="en-GB" dirty="0"/>
              <a:t>React to Red e learning training link- </a:t>
            </a:r>
            <a:r>
              <a:rPr lang="en-GB" u="sng" dirty="0">
                <a:hlinkClick r:id="rId2"/>
              </a:rPr>
              <a:t>Title (nwyhelearning.nhs.uk)</a:t>
            </a:r>
            <a:endParaRPr lang="en-GB" b="1" dirty="0">
              <a:hlinkClick r:id="rId3"/>
            </a:endParaRPr>
          </a:p>
          <a:p>
            <a:endParaRPr lang="en-GB" b="1" dirty="0">
              <a:hlinkClick r:id="rId3"/>
            </a:endParaRPr>
          </a:p>
          <a:p>
            <a:r>
              <a:rPr lang="en-GB" dirty="0"/>
              <a:t>While the usual face to face sessions with care staff and district nurses are unavailable there is some e-learning that care staff can work through, and if you already have a clinical member of staff that has attended the training, you can cascade the training down.</a:t>
            </a:r>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56854" y="136525"/>
            <a:ext cx="6431622"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React to Red</a:t>
            </a:r>
          </a:p>
          <a:p>
            <a:r>
              <a:rPr lang="en-US" sz="4800" b="1" dirty="0"/>
              <a:t>Pressure Ulcer Prevention</a:t>
            </a:r>
          </a:p>
        </p:txBody>
      </p:sp>
      <p:pic>
        <p:nvPicPr>
          <p:cNvPr id="8" name="Picture 7" descr="A picture containing person, sitting, table, sign&#10;&#10;Description automatically generated">
            <a:extLst>
              <a:ext uri="{FF2B5EF4-FFF2-40B4-BE49-F238E27FC236}">
                <a16:creationId xmlns:a16="http://schemas.microsoft.com/office/drawing/2014/main" id="{BEC55CA7-E5CE-4749-9102-C96F48A9C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620" y="190550"/>
            <a:ext cx="4366412" cy="1916961"/>
          </a:xfrm>
          <a:prstGeom prst="rect">
            <a:avLst/>
          </a:prstGeom>
        </p:spPr>
      </p:pic>
    </p:spTree>
    <p:extLst>
      <p:ext uri="{BB962C8B-B14F-4D97-AF65-F5344CB8AC3E}">
        <p14:creationId xmlns:p14="http://schemas.microsoft.com/office/powerpoint/2010/main" val="15348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w to work in adult social care | Totaljobs">
            <a:extLst>
              <a:ext uri="{FF2B5EF4-FFF2-40B4-BE49-F238E27FC236}">
                <a16:creationId xmlns:a16="http://schemas.microsoft.com/office/drawing/2014/main" id="{761F5E6E-5561-4B22-A097-5A886AD91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66"/>
          <a:stretch/>
        </p:blipFill>
        <p:spPr bwMode="auto">
          <a:xfrm>
            <a:off x="4133" y="3008150"/>
            <a:ext cx="2995448" cy="1581150"/>
          </a:xfrm>
          <a:prstGeom prst="rect">
            <a:avLst/>
          </a:prstGeom>
          <a:solidFill>
            <a:srgbClr val="FFFFFF"/>
          </a:solidFill>
        </p:spPr>
      </p:pic>
      <p:sp>
        <p:nvSpPr>
          <p:cNvPr id="5" name="Slide Number Placeholder 4" hidden="1">
            <a:extLst>
              <a:ext uri="{FF2B5EF4-FFF2-40B4-BE49-F238E27FC236}">
                <a16:creationId xmlns:a16="http://schemas.microsoft.com/office/drawing/2014/main" id="{4B968D1E-DC1C-47A0-A3E0-CE0310890E6C}"/>
              </a:ext>
            </a:extLst>
          </p:cNvPr>
          <p:cNvSpPr>
            <a:spLocks noGrp="1"/>
          </p:cNvSpPr>
          <p:nvPr>
            <p:ph type="sldNum" sz="quarter" idx="12"/>
          </p:nvPr>
        </p:nvSpPr>
        <p:spPr/>
        <p:txBody>
          <a:bodyPr/>
          <a:lstStyle/>
          <a:p>
            <a:pPr>
              <a:spcAft>
                <a:spcPts val="600"/>
              </a:spcAft>
            </a:pPr>
            <a:fld id="{9CD8D479-8942-46E8-A226-A4E01F7A105C}" type="slidenum">
              <a:rPr lang="en-GB" smtClean="0"/>
              <a:pPr>
                <a:spcAft>
                  <a:spcPts val="600"/>
                </a:spcAft>
              </a:pPr>
              <a:t>2</a:t>
            </a:fld>
            <a:endParaRPr lang="en-GB" dirty="0"/>
          </a:p>
        </p:txBody>
      </p:sp>
      <p:sp>
        <p:nvSpPr>
          <p:cNvPr id="6" name="Date Placeholder 5" hidden="1">
            <a:extLst>
              <a:ext uri="{FF2B5EF4-FFF2-40B4-BE49-F238E27FC236}">
                <a16:creationId xmlns:a16="http://schemas.microsoft.com/office/drawing/2014/main" id="{01889292-DC3A-4104-991D-491D294E341B}"/>
              </a:ext>
            </a:extLst>
          </p:cNvPr>
          <p:cNvSpPr>
            <a:spLocks noGrp="1"/>
          </p:cNvSpPr>
          <p:nvPr>
            <p:ph type="dt" sz="half" idx="10"/>
          </p:nvPr>
        </p:nvSpPr>
        <p:spPr/>
        <p:txBody>
          <a:bodyPr/>
          <a:lstStyle/>
          <a:p>
            <a:pPr>
              <a:spcAft>
                <a:spcPts val="600"/>
              </a:spcAft>
            </a:pPr>
            <a:fld id="{93A66BA0-BF77-43AC-894A-20AD8220B887}" type="datetime1">
              <a:rPr lang="en-US" smtClean="0"/>
              <a:pPr>
                <a:spcAft>
                  <a:spcPts val="600"/>
                </a:spcAft>
              </a:pPr>
              <a:t>6/8/2021</a:t>
            </a:fld>
            <a:endParaRPr lang="en-US" dirty="0"/>
          </a:p>
        </p:txBody>
      </p:sp>
      <p:sp>
        <p:nvSpPr>
          <p:cNvPr id="7" name="Footer Placeholder 6">
            <a:extLst>
              <a:ext uri="{FF2B5EF4-FFF2-40B4-BE49-F238E27FC236}">
                <a16:creationId xmlns:a16="http://schemas.microsoft.com/office/drawing/2014/main" id="{50C201C4-405F-4618-93BF-9EB30ABE5690}"/>
              </a:ext>
            </a:extLst>
          </p:cNvPr>
          <p:cNvSpPr>
            <a:spLocks noGrp="1"/>
          </p:cNvSpPr>
          <p:nvPr>
            <p:ph type="ftr" sz="quarter" idx="11"/>
          </p:nvPr>
        </p:nvSpPr>
        <p:spPr/>
        <p:txBody>
          <a:bodyPr/>
          <a:lstStyle/>
          <a:p>
            <a:pPr>
              <a:spcAft>
                <a:spcPts val="600"/>
              </a:spcAft>
            </a:pPr>
            <a:r>
              <a:rPr lang="en-US" dirty="0"/>
              <a:t>Add a footer</a:t>
            </a:r>
          </a:p>
        </p:txBody>
      </p:sp>
      <p:pic>
        <p:nvPicPr>
          <p:cNvPr id="3074" name="Picture 2" descr="Health and Care Programmes - Sandwell College">
            <a:extLst>
              <a:ext uri="{FF2B5EF4-FFF2-40B4-BE49-F238E27FC236}">
                <a16:creationId xmlns:a16="http://schemas.microsoft.com/office/drawing/2014/main" id="{6A86027C-7DC7-420F-968F-D30648CE2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3062" y="2911985"/>
            <a:ext cx="28860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rking in the Health and Social Care Sector - Forest Medical ...">
            <a:extLst>
              <a:ext uri="{FF2B5EF4-FFF2-40B4-BE49-F238E27FC236}">
                <a16:creationId xmlns:a16="http://schemas.microsoft.com/office/drawing/2014/main" id="{F0F66674-0DBB-4EAE-8D7D-06618B03CE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6341" y="565144"/>
            <a:ext cx="3285659" cy="1563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ole of Health and Social Care Workers - The Training Hub">
            <a:extLst>
              <a:ext uri="{FF2B5EF4-FFF2-40B4-BE49-F238E27FC236}">
                <a16:creationId xmlns:a16="http://schemas.microsoft.com/office/drawing/2014/main" id="{1AC9842B-5D7E-4B4F-BFE1-6409187347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76849"/>
            <a:ext cx="2999581"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re sector recruiters wary of cost-cutting clients | Recruiter">
            <a:extLst>
              <a:ext uri="{FF2B5EF4-FFF2-40B4-BE49-F238E27FC236}">
                <a16:creationId xmlns:a16="http://schemas.microsoft.com/office/drawing/2014/main" id="{1D67917A-159B-45BF-A34F-204D3A6252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5925" y="5276849"/>
            <a:ext cx="28860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Younger people attracted to social care jobs as government ...">
            <a:extLst>
              <a:ext uri="{FF2B5EF4-FFF2-40B4-BE49-F238E27FC236}">
                <a16:creationId xmlns:a16="http://schemas.microsoft.com/office/drawing/2014/main" id="{882652B5-8C25-4AB9-8B2A-F084D877EA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9923" y="5291136"/>
            <a:ext cx="3285659"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5267D50-4AA5-40F1-AAEB-5C56D1C07A90}"/>
              </a:ext>
            </a:extLst>
          </p:cNvPr>
          <p:cNvSpPr/>
          <p:nvPr/>
        </p:nvSpPr>
        <p:spPr>
          <a:xfrm>
            <a:off x="3105380" y="2836354"/>
            <a:ext cx="6096000" cy="2246769"/>
          </a:xfrm>
          <a:prstGeom prst="rect">
            <a:avLst/>
          </a:prstGeom>
        </p:spPr>
        <p:txBody>
          <a:bodyPr>
            <a:spAutoFit/>
          </a:bodyPr>
          <a:lstStyle/>
          <a:p>
            <a:pPr algn="ctr"/>
            <a:r>
              <a:rPr lang="en-US" sz="2800" b="1" dirty="0">
                <a:solidFill>
                  <a:srgbClr val="575757"/>
                </a:solidFill>
                <a:latin typeface="main"/>
              </a:rPr>
              <a:t>“Working in adult social care, you  make a real difference to people's lives every day.</a:t>
            </a:r>
          </a:p>
          <a:p>
            <a:pPr algn="ctr"/>
            <a:r>
              <a:rPr lang="en-US" sz="2800" b="1" dirty="0">
                <a:solidFill>
                  <a:srgbClr val="575757"/>
                </a:solidFill>
                <a:latin typeface="heading"/>
              </a:rPr>
              <a:t>They need you always.”</a:t>
            </a:r>
          </a:p>
          <a:p>
            <a:pPr algn="ctr"/>
            <a:endParaRPr lang="en-US" sz="2800" b="1" i="0" dirty="0">
              <a:solidFill>
                <a:srgbClr val="575757"/>
              </a:solidFill>
              <a:effectLst/>
              <a:latin typeface="main"/>
            </a:endParaRPr>
          </a:p>
        </p:txBody>
      </p:sp>
      <p:sp>
        <p:nvSpPr>
          <p:cNvPr id="2" name="Rectangle 1">
            <a:extLst>
              <a:ext uri="{FF2B5EF4-FFF2-40B4-BE49-F238E27FC236}">
                <a16:creationId xmlns:a16="http://schemas.microsoft.com/office/drawing/2014/main" id="{8053AD04-F419-4F27-8FB5-B520FEF32721}"/>
              </a:ext>
            </a:extLst>
          </p:cNvPr>
          <p:cNvSpPr/>
          <p:nvPr/>
        </p:nvSpPr>
        <p:spPr>
          <a:xfrm>
            <a:off x="5858341" y="2469015"/>
            <a:ext cx="6096000" cy="369332"/>
          </a:xfrm>
          <a:prstGeom prst="rect">
            <a:avLst/>
          </a:prstGeom>
        </p:spPr>
        <p:txBody>
          <a:bodyPr>
            <a:spAutoFit/>
          </a:bodyPr>
          <a:lstStyle/>
          <a:p>
            <a:endParaRPr lang="en-GB" dirty="0"/>
          </a:p>
        </p:txBody>
      </p:sp>
      <p:sp>
        <p:nvSpPr>
          <p:cNvPr id="3" name="Rectangle 2">
            <a:extLst>
              <a:ext uri="{FF2B5EF4-FFF2-40B4-BE49-F238E27FC236}">
                <a16:creationId xmlns:a16="http://schemas.microsoft.com/office/drawing/2014/main" id="{FDA766A8-8750-4CE5-9CB2-568ED22BA7F1}"/>
              </a:ext>
            </a:extLst>
          </p:cNvPr>
          <p:cNvSpPr/>
          <p:nvPr/>
        </p:nvSpPr>
        <p:spPr>
          <a:xfrm>
            <a:off x="628650" y="473942"/>
            <a:ext cx="7067550" cy="1569660"/>
          </a:xfrm>
          <a:prstGeom prst="rect">
            <a:avLst/>
          </a:prstGeom>
        </p:spPr>
        <p:txBody>
          <a:bodyPr wrap="square">
            <a:spAutoFit/>
          </a:bodyPr>
          <a:lstStyle/>
          <a:p>
            <a:r>
              <a:rPr lang="en-GB" sz="9600" dirty="0"/>
              <a:t>Thank You!!</a:t>
            </a:r>
          </a:p>
        </p:txBody>
      </p:sp>
    </p:spTree>
    <p:extLst>
      <p:ext uri="{BB962C8B-B14F-4D97-AF65-F5344CB8AC3E}">
        <p14:creationId xmlns:p14="http://schemas.microsoft.com/office/powerpoint/2010/main" val="358031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294968" y="813601"/>
            <a:ext cx="8207375" cy="771276"/>
          </a:xfrm>
        </p:spPr>
        <p:txBody>
          <a:bodyPr>
            <a:normAutofit fontScale="90000"/>
          </a:bodyPr>
          <a:lstStyle/>
          <a:p>
            <a:pPr marL="228600" lvl="0">
              <a:spcBef>
                <a:spcPts val="1000"/>
              </a:spcBef>
            </a:pPr>
            <a:r>
              <a:rPr lang="en-US" sz="5300" dirty="0">
                <a:solidFill>
                  <a:prstClr val="black"/>
                </a:solidFill>
                <a:latin typeface="Calibri" panose="020F0502020204030204"/>
                <a:ea typeface="+mn-ea"/>
                <a:cs typeface="+mn-cs"/>
              </a:rPr>
              <a:t>Fee paying Courses:</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290207"/>
            <a:ext cx="11305212" cy="3634362"/>
          </a:xfrm>
        </p:spPr>
        <p:txBody>
          <a:bodyPr>
            <a:normAutofit fontScale="62500" lnSpcReduction="20000"/>
          </a:bodyPr>
          <a:lstStyle/>
          <a:p>
            <a:r>
              <a:rPr lang="en-GB" b="1" dirty="0"/>
              <a:t>1. Mental Health First Aider </a:t>
            </a:r>
            <a:r>
              <a:rPr lang="en-GB" dirty="0"/>
              <a:t>courses. </a:t>
            </a:r>
          </a:p>
          <a:p>
            <a:r>
              <a:rPr lang="en-GB" dirty="0"/>
              <a:t>St John's Ambulance: </a:t>
            </a:r>
            <a:r>
              <a:rPr lang="en-GB" u="sng" dirty="0">
                <a:hlinkClick r:id="rId2"/>
              </a:rPr>
              <a:t>https://www.sja.org.uk/courses/workplace-mental-health-first-aid/</a:t>
            </a:r>
            <a:endParaRPr lang="en-GB" dirty="0"/>
          </a:p>
          <a:p>
            <a:r>
              <a:rPr lang="en-GB" dirty="0"/>
              <a:t>Nutshell Training: </a:t>
            </a:r>
            <a:r>
              <a:rPr lang="en-GB" u="sng" dirty="0">
                <a:hlinkClick r:id="rId3"/>
              </a:rPr>
              <a:t>https://www.nutshelltraining.co.uk/mental-health-first-aid/</a:t>
            </a:r>
            <a:endParaRPr lang="en-GB" dirty="0"/>
          </a:p>
          <a:p>
            <a:r>
              <a:rPr lang="en-GB" dirty="0"/>
              <a:t>2. An online </a:t>
            </a:r>
            <a:r>
              <a:rPr lang="en-GB" b="1" dirty="0"/>
              <a:t>Care Certificate</a:t>
            </a:r>
            <a:r>
              <a:rPr lang="en-GB" dirty="0"/>
              <a:t> is available in 1 online course accompanied by 1 training Portfolio, and takes a blended learning approach to all 15 standards of the Care Certificate.</a:t>
            </a:r>
          </a:p>
          <a:p>
            <a:r>
              <a:rPr lang="en-GB" u="sng" dirty="0">
                <a:hlinkClick r:id="rId4"/>
              </a:rPr>
              <a:t>https://landing.careskillsacademy.co.uk/the-new-care-certificate/</a:t>
            </a:r>
            <a:endParaRPr lang="en-GB" dirty="0"/>
          </a:p>
          <a:p>
            <a:r>
              <a:rPr lang="en-GB" dirty="0"/>
              <a:t>3. The Skills platform hosts a number of courses for online </a:t>
            </a:r>
            <a:r>
              <a:rPr lang="en-GB" b="1" dirty="0"/>
              <a:t>Moving and Handling </a:t>
            </a:r>
            <a:r>
              <a:rPr lang="en-GB" dirty="0"/>
              <a:t>training: </a:t>
            </a:r>
            <a:r>
              <a:rPr lang="en-GB" u="sng" dirty="0">
                <a:hlinkClick r:id="rId5"/>
              </a:rPr>
              <a:t>https://www.ihasco.co.uk/courses/detail/moving-and-handling-people</a:t>
            </a:r>
            <a:endParaRPr lang="en-GB" dirty="0"/>
          </a:p>
          <a:p>
            <a:r>
              <a:rPr lang="en-GB" dirty="0"/>
              <a:t>4. The skills platform has links to a number of paid online </a:t>
            </a:r>
            <a:r>
              <a:rPr lang="en-GB" b="1" dirty="0"/>
              <a:t>Managing Behaviours that Challenge</a:t>
            </a:r>
            <a:r>
              <a:rPr lang="en-GB" dirty="0"/>
              <a:t> courses:</a:t>
            </a:r>
          </a:p>
          <a:p>
            <a:r>
              <a:rPr lang="en-GB" u="sng" dirty="0">
                <a:hlinkClick r:id="rId6"/>
              </a:rPr>
              <a:t>https://www.skillsplatform.org/health/challenging-behaviour-training</a:t>
            </a:r>
            <a:endParaRPr lang="en-GB" dirty="0"/>
          </a:p>
          <a:p>
            <a:r>
              <a:rPr lang="en-GB" u="sng" dirty="0"/>
              <a:t>5.</a:t>
            </a:r>
            <a:r>
              <a:rPr lang="en-GB" dirty="0"/>
              <a:t> Visit </a:t>
            </a:r>
            <a:r>
              <a:rPr lang="en-GB" u="sng" dirty="0">
                <a:hlinkClick r:id="rId7"/>
              </a:rPr>
              <a:t> www.teleswallowing.com</a:t>
            </a:r>
            <a:r>
              <a:rPr lang="en-GB" dirty="0"/>
              <a:t> for speech and language therapy, for care home staff needing training in dysphagia and to become a telehealth partner to assist speech and language therapists to make remote consultations.</a:t>
            </a:r>
          </a:p>
          <a:p>
            <a:r>
              <a:rPr lang="en-GB" dirty="0"/>
              <a:t>6. </a:t>
            </a:r>
            <a:r>
              <a:rPr lang="en-GB" b="1" dirty="0"/>
              <a:t>Stocks Hall </a:t>
            </a:r>
            <a:r>
              <a:rPr lang="en-GB" dirty="0"/>
              <a:t>now have a direct link to mandatory training courses for all social care providers to access:</a:t>
            </a:r>
          </a:p>
          <a:p>
            <a:r>
              <a:rPr lang="en-GB" u="sng" dirty="0">
                <a:hlinkClick r:id="rId8"/>
              </a:rPr>
              <a:t>https://stockshall.elearninghippo.com/</a:t>
            </a:r>
            <a:r>
              <a:rPr lang="en-GB" dirty="0"/>
              <a:t>                </a:t>
            </a:r>
          </a:p>
          <a:p>
            <a:endParaRPr lang="en-GB" sz="1600" dirty="0">
              <a:solidFill>
                <a:schemeClr val="tx1"/>
              </a:solidFill>
            </a:endParaRPr>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7416" y="5997287"/>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D2027E5-FCF8-454E-A3D2-7719E08B6F6C}"/>
              </a:ext>
            </a:extLst>
          </p:cNvPr>
          <p:cNvSpPr txBox="1">
            <a:spLocks/>
          </p:cNvSpPr>
          <p:nvPr/>
        </p:nvSpPr>
        <p:spPr>
          <a:xfrm>
            <a:off x="256854" y="136525"/>
            <a:ext cx="9371949" cy="77127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6" name="Picture 10" descr="Younger people attracted to social care jobs as government ...">
            <a:extLst>
              <a:ext uri="{FF2B5EF4-FFF2-40B4-BE49-F238E27FC236}">
                <a16:creationId xmlns:a16="http://schemas.microsoft.com/office/drawing/2014/main" id="{F43D8E07-AC3D-4F9D-8176-6EBC60C6EF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4766" y="309314"/>
            <a:ext cx="3285659" cy="1552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F3C995AC-CB10-4C27-BE19-F63D85E28216}"/>
              </a:ext>
            </a:extLst>
          </p:cNvPr>
          <p:cNvGraphicFramePr>
            <a:graphicFrameLocks noGrp="1"/>
          </p:cNvGraphicFramePr>
          <p:nvPr>
            <p:extLst>
              <p:ext uri="{D42A27DB-BD31-4B8C-83A1-F6EECF244321}">
                <p14:modId xmlns:p14="http://schemas.microsoft.com/office/powerpoint/2010/main" val="3327558691"/>
              </p:ext>
            </p:extLst>
          </p:nvPr>
        </p:nvGraphicFramePr>
        <p:xfrm>
          <a:off x="405332" y="894259"/>
          <a:ext cx="8097011" cy="1640205"/>
        </p:xfrm>
        <a:graphic>
          <a:graphicData uri="http://schemas.openxmlformats.org/drawingml/2006/table">
            <a:tbl>
              <a:tblPr firstRow="1" firstCol="1" bandRow="1"/>
              <a:tblGrid>
                <a:gridCol w="8097011">
                  <a:extLst>
                    <a:ext uri="{9D8B030D-6E8A-4147-A177-3AD203B41FA5}">
                      <a16:colId xmlns:a16="http://schemas.microsoft.com/office/drawing/2014/main" val="3024010375"/>
                    </a:ext>
                  </a:extLst>
                </a:gridCol>
              </a:tblGrid>
              <a:tr h="0">
                <a:tc>
                  <a:txBody>
                    <a:bodyPr/>
                    <a:lstStyle/>
                    <a:p>
                      <a:r>
                        <a:rPr lang="en-GB" sz="1400" kern="1200" dirty="0">
                          <a:solidFill>
                            <a:schemeClr val="tx1"/>
                          </a:solidFill>
                          <a:effectLst/>
                          <a:latin typeface="+mn-lt"/>
                          <a:ea typeface="+mn-ea"/>
                          <a:cs typeface="+mn-cs"/>
                        </a:rPr>
                        <a:t>The following are links to fee paying courses which have been requested or suggested by organisations in L&amp;SC, some of the courses have a free training offer for a time limited period. Alternatives are available and endorsement for training care providers can be found on Skills for Care website here:</a:t>
                      </a:r>
                    </a:p>
                    <a:p>
                      <a:r>
                        <a:rPr lang="en-GB" sz="1400" kern="1200" dirty="0">
                          <a:solidFill>
                            <a:schemeClr val="tx1"/>
                          </a:solidFill>
                          <a:effectLst/>
                          <a:latin typeface="+mn-lt"/>
                          <a:ea typeface="+mn-ea"/>
                          <a:cs typeface="+mn-cs"/>
                          <a:hlinkClick r:id="rId11"/>
                        </a:rPr>
                        <a:t>https://www.skillsforcare.org.uk/Learning-development/Find-an-endorsed-provider/Find-an-endorsed-provider.aspx</a:t>
                      </a:r>
                      <a:endParaRPr lang="en-GB" sz="1400" kern="1200" dirty="0">
                        <a:solidFill>
                          <a:schemeClr val="tx1"/>
                        </a:solidFill>
                        <a:effectLst/>
                        <a:latin typeface="+mn-lt"/>
                        <a:ea typeface="+mn-ea"/>
                        <a:cs typeface="+mn-cs"/>
                      </a:endParaRPr>
                    </a:p>
                    <a:p>
                      <a:endParaRPr lang="en-GB" sz="1400" kern="1200" dirty="0">
                        <a:solidFill>
                          <a:schemeClr val="tx1"/>
                        </a:solidFill>
                        <a:effectLst/>
                        <a:latin typeface="+mn-lt"/>
                        <a:ea typeface="+mn-ea"/>
                        <a:cs typeface="+mn-cs"/>
                      </a:endParaRPr>
                    </a:p>
                    <a:p>
                      <a:endParaRPr lang="en-GB" dirty="0"/>
                    </a:p>
                  </a:txBody>
                  <a:tcPr marL="0" marR="0" marT="85725" marB="0">
                    <a:lnL>
                      <a:noFill/>
                    </a:lnL>
                    <a:lnR>
                      <a:noFill/>
                    </a:lnR>
                    <a:lnT>
                      <a:noFill/>
                    </a:lnT>
                    <a:lnB>
                      <a:noFill/>
                    </a:lnB>
                  </a:tcPr>
                </a:tc>
                <a:extLst>
                  <a:ext uri="{0D108BD9-81ED-4DB2-BD59-A6C34878D82A}">
                    <a16:rowId xmlns:a16="http://schemas.microsoft.com/office/drawing/2014/main" val="1292498418"/>
                  </a:ext>
                </a:extLst>
              </a:tr>
            </a:tbl>
          </a:graphicData>
        </a:graphic>
      </p:graphicFrame>
    </p:spTree>
    <p:extLst>
      <p:ext uri="{BB962C8B-B14F-4D97-AF65-F5344CB8AC3E}">
        <p14:creationId xmlns:p14="http://schemas.microsoft.com/office/powerpoint/2010/main" val="372213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427391" y="1868569"/>
            <a:ext cx="8207375" cy="771276"/>
          </a:xfrm>
        </p:spPr>
        <p:txBody>
          <a:bodyPr>
            <a:normAutofit fontScale="90000"/>
          </a:bodyPr>
          <a:lstStyle/>
          <a:p>
            <a:pPr marL="228600" lvl="0">
              <a:spcBef>
                <a:spcPts val="1000"/>
              </a:spcBef>
            </a:pPr>
            <a:r>
              <a:rPr lang="en-US" sz="5300" dirty="0">
                <a:solidFill>
                  <a:prstClr val="black"/>
                </a:solidFill>
                <a:latin typeface="Calibri" panose="020F0502020204030204"/>
                <a:ea typeface="+mn-ea"/>
                <a:cs typeface="+mn-cs"/>
              </a:rPr>
              <a:t>Apprenticeships:</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fontScale="92500" lnSpcReduction="10000"/>
          </a:bodyPr>
          <a:lstStyle/>
          <a:p>
            <a:r>
              <a:rPr lang="en-GB" dirty="0">
                <a:hlinkClick r:id="rId2"/>
              </a:rPr>
              <a:t>Look here for an Adult Social Care Employers Quick Guide to apprenticeships</a:t>
            </a:r>
            <a:endParaRPr lang="en-GB" sz="6000" dirty="0"/>
          </a:p>
          <a:p>
            <a:r>
              <a:rPr lang="en-GB" dirty="0"/>
              <a:t>For further information including FAQs and step by step details on how to plan, recruit and deliver an apprenticeship, go to our website here: </a:t>
            </a:r>
            <a:r>
              <a:rPr lang="en-GB" dirty="0">
                <a:hlinkClick r:id="rId3"/>
              </a:rPr>
              <a:t>www.healthierlsc.co.uk/apprenticeships</a:t>
            </a:r>
            <a:endParaRPr lang="en-GB" sz="6000" dirty="0"/>
          </a:p>
          <a:p>
            <a:r>
              <a:rPr lang="en-GB" dirty="0"/>
              <a:t>'Sorted' is a Guide produced by Lancashire Work Based Learning forum which shows which courses are available with the selected Training Provider or you can select a course and see which Training Providers run the selected course.</a:t>
            </a:r>
            <a:endParaRPr lang="en-GB" sz="6000" dirty="0"/>
          </a:p>
          <a:p>
            <a:r>
              <a:rPr lang="en-GB" dirty="0"/>
              <a:t>For a list of Lancashire based training providers offering apprenticeships training please take a look at Sorted </a:t>
            </a:r>
            <a:r>
              <a:rPr lang="en-GB" u="sng" dirty="0">
                <a:hlinkClick r:id="rId4"/>
              </a:rPr>
              <a:t>here</a:t>
            </a:r>
            <a:endParaRPr lang="en-GB" sz="6000" dirty="0"/>
          </a:p>
          <a:p>
            <a:r>
              <a:rPr lang="en-GB" dirty="0"/>
              <a:t>For providers wishing to find out further information regarding employing a social care apprentice, including how to claim funding from the </a:t>
            </a:r>
            <a:r>
              <a:rPr lang="en-GB" u="sng" dirty="0">
                <a:hlinkClick r:id="rId5"/>
              </a:rPr>
              <a:t>Workforce Development Fund</a:t>
            </a:r>
            <a:r>
              <a:rPr lang="en-GB" dirty="0"/>
              <a:t> please visit the </a:t>
            </a:r>
            <a:r>
              <a:rPr lang="en-GB" u="sng" dirty="0">
                <a:hlinkClick r:id="rId6"/>
              </a:rPr>
              <a:t>Skills for Care</a:t>
            </a:r>
            <a:r>
              <a:rPr lang="en-GB" dirty="0"/>
              <a:t> website.</a:t>
            </a:r>
            <a:endParaRPr lang="en-GB" sz="60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D2027E5-FCF8-454E-A3D2-7719E08B6F6C}"/>
              </a:ext>
            </a:extLst>
          </p:cNvPr>
          <p:cNvSpPr txBox="1">
            <a:spLocks/>
          </p:cNvSpPr>
          <p:nvPr/>
        </p:nvSpPr>
        <p:spPr>
          <a:xfrm>
            <a:off x="256854" y="136525"/>
            <a:ext cx="9371949" cy="77127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6" name="Picture 10" descr="Younger people attracted to social care jobs as government ...">
            <a:extLst>
              <a:ext uri="{FF2B5EF4-FFF2-40B4-BE49-F238E27FC236}">
                <a16:creationId xmlns:a16="http://schemas.microsoft.com/office/drawing/2014/main" id="{F43D8E07-AC3D-4F9D-8176-6EBC60C6EF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4766" y="309314"/>
            <a:ext cx="3285659"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9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247106" y="447070"/>
            <a:ext cx="8120965" cy="1762443"/>
          </a:xfrm>
        </p:spPr>
        <p:txBody>
          <a:bodyPr>
            <a:normAutofit fontScale="90000"/>
          </a:bodyPr>
          <a:lstStyle/>
          <a:p>
            <a:pPr marL="228600">
              <a:spcBef>
                <a:spcPts val="1000"/>
              </a:spcBef>
            </a:pPr>
            <a:br>
              <a:rPr lang="en-US" sz="1400" b="1" dirty="0">
                <a:solidFill>
                  <a:schemeClr val="bg1"/>
                </a:solidFill>
              </a:rPr>
            </a:br>
            <a:br>
              <a:rPr lang="en-US" sz="1400" b="1" dirty="0">
                <a:solidFill>
                  <a:prstClr val="black"/>
                </a:solidFill>
                <a:latin typeface="Calibri" panose="020F0502020204030204"/>
                <a:ea typeface="+mn-ea"/>
                <a:cs typeface="+mn-cs"/>
              </a:rPr>
            </a:br>
            <a:br>
              <a:rPr lang="en-GB" sz="1400" dirty="0"/>
            </a:br>
            <a:r>
              <a:rPr lang="en-GB" sz="2000" b="1" dirty="0">
                <a:solidFill>
                  <a:schemeClr val="bg2">
                    <a:lumMod val="50000"/>
                  </a:schemeClr>
                </a:solidFill>
              </a:rPr>
              <a:t>The Capacity Tracker is a very important tool to help you update and reflect any changes within your care setting. The information collected is crucial and is reviewed on a daily basis by teams across the DHSC and NHSE to be able to target support where it is most needed.</a:t>
            </a:r>
            <a:br>
              <a:rPr lang="en-GB" sz="1400" dirty="0"/>
            </a:br>
            <a:endParaRPr lang="en-GB" sz="1400"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43394" y="2121117"/>
            <a:ext cx="11305212" cy="3776949"/>
          </a:xfrm>
        </p:spPr>
        <p:txBody>
          <a:bodyPr>
            <a:normAutofit fontScale="70000" lnSpcReduction="20000"/>
          </a:bodyPr>
          <a:lstStyle/>
          <a:p>
            <a:r>
              <a:rPr lang="en-GB" dirty="0"/>
              <a:t>Information should be updated on a daily basis and reflect any changes within your care setting. An important action that we are asking you to complete straight away is to make sure that your contact details are up to date, including an email address.</a:t>
            </a:r>
          </a:p>
          <a:p>
            <a:r>
              <a:rPr lang="en-GB" dirty="0"/>
              <a:t>The Capacity Tracker team are always on hand to help you with any issues or queries you may have (</a:t>
            </a:r>
            <a:r>
              <a:rPr lang="en-GB" u="sng" dirty="0">
                <a:hlinkClick r:id="rId2"/>
              </a:rPr>
              <a:t>necsu.CapacityTracker@nhs.net</a:t>
            </a:r>
            <a:r>
              <a:rPr lang="en-GB" dirty="0"/>
              <a:t>), and with this in mind, some recurring online sessions have been arranged to give you the chance to log on, get updates on recent changes and ask any questions you may have.</a:t>
            </a:r>
          </a:p>
          <a:p>
            <a:r>
              <a:rPr lang="en-GB" dirty="0"/>
              <a:t>This is your opportunity to be supported directly by the central Capacity Tracker team in updating and using the Capacity Tracker system and is key to you providing a safe patient service, protecting acute capacity and keeping business viability.</a:t>
            </a:r>
          </a:p>
          <a:p>
            <a:r>
              <a:rPr lang="en-GB" u="sng" dirty="0"/>
              <a:t>Provider Q&amp;A- every Tuesday at 1pm till 2pm</a:t>
            </a:r>
            <a:endParaRPr lang="en-GB" dirty="0"/>
          </a:p>
          <a:p>
            <a:r>
              <a:rPr lang="en-GB" dirty="0"/>
              <a:t>You should have received a calendar invite, inviting you to take part in a Q&amp;A session specifically designed for you as providers. This is a weekly session that will run via Microsoft Teams on Tuesdays at 1pm. If you have not received this invite, then please email Rebecca or Karen.</a:t>
            </a:r>
          </a:p>
          <a:p>
            <a:r>
              <a:rPr lang="en-GB" u="sng" dirty="0"/>
              <a:t>Workshop- every Wednesday at 3pm till 4pm</a:t>
            </a:r>
            <a:endParaRPr lang="en-GB" dirty="0"/>
          </a:p>
          <a:p>
            <a:r>
              <a:rPr lang="en-GB" dirty="0"/>
              <a:t>The workshop will be geared to support and assist you with everyday interactions with the Capacity Tracker.</a:t>
            </a:r>
          </a:p>
          <a:p>
            <a:r>
              <a:rPr lang="en-GB" dirty="0"/>
              <a:t>These workshops are available for you if you need any help with using and completing the capacity tracker. You should have received a calendar invite but if you haven’t, please email </a:t>
            </a:r>
            <a:r>
              <a:rPr lang="en-GB" u="sng" dirty="0">
                <a:hlinkClick r:id="rId3"/>
              </a:rPr>
              <a:t>rebecca.potter10@nhs.net</a:t>
            </a:r>
            <a:r>
              <a:rPr lang="en-GB" dirty="0"/>
              <a:t> or </a:t>
            </a:r>
            <a:r>
              <a:rPr lang="en-GB" u="sng" dirty="0">
                <a:hlinkClick r:id="rId4"/>
              </a:rPr>
              <a:t>Karen.greenwood11@nhs.net</a:t>
            </a:r>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835" y="5795876"/>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781363" y="-660725"/>
            <a:ext cx="6431622"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NECS Capacity Tracker</a:t>
            </a:r>
          </a:p>
        </p:txBody>
      </p:sp>
      <p:pic>
        <p:nvPicPr>
          <p:cNvPr id="8" name="Picture 7" descr="A picture containing person, sitting, table, sign&#10;&#10;Description automatically generated">
            <a:extLst>
              <a:ext uri="{FF2B5EF4-FFF2-40B4-BE49-F238E27FC236}">
                <a16:creationId xmlns:a16="http://schemas.microsoft.com/office/drawing/2014/main" id="{BEC55CA7-E5CE-4749-9102-C96F48A9C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990" y="226309"/>
            <a:ext cx="3308616" cy="1452563"/>
          </a:xfrm>
          <a:prstGeom prst="rect">
            <a:avLst/>
          </a:prstGeom>
        </p:spPr>
      </p:pic>
    </p:spTree>
    <p:extLst>
      <p:ext uri="{BB962C8B-B14F-4D97-AF65-F5344CB8AC3E}">
        <p14:creationId xmlns:p14="http://schemas.microsoft.com/office/powerpoint/2010/main" val="114690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43394" y="2321597"/>
            <a:ext cx="11305212" cy="3634362"/>
          </a:xfrm>
        </p:spPr>
        <p:txBody>
          <a:bodyPr>
            <a:normAutofit fontScale="92500" lnSpcReduction="10000"/>
          </a:bodyPr>
          <a:lstStyle/>
          <a:p>
            <a:r>
              <a:rPr lang="en-GB" sz="2000" b="1" dirty="0">
                <a:latin typeface="Calibri" panose="020F0502020204030204" pitchFamily="34" charset="0"/>
                <a:ea typeface="Calibri" panose="020F0502020204030204" pitchFamily="34" charset="0"/>
                <a:cs typeface="Times New Roman" panose="02020603050405020304" pitchFamily="18" charset="0"/>
              </a:rPr>
              <a:t>NWADASS are organising ten webinars from July onwards focusing on care homes and quality, </a:t>
            </a:r>
            <a:r>
              <a:rPr lang="en-GB" sz="2000" dirty="0">
                <a:latin typeface="Calibri" panose="020F0502020204030204" pitchFamily="34" charset="0"/>
                <a:ea typeface="Calibri" panose="020F0502020204030204" pitchFamily="34" charset="0"/>
                <a:cs typeface="Times New Roman" panose="02020603050405020304" pitchFamily="18" charset="0"/>
              </a:rPr>
              <a:t>working with care providers, NHSEI, CQC, NICE and local authority quality teams to develop this programme which focus on:</a:t>
            </a:r>
          </a:p>
          <a:p>
            <a:r>
              <a:rPr lang="en-GB" sz="2000" dirty="0">
                <a:latin typeface="Calibri" panose="020F0502020204030204" pitchFamily="34" charset="0"/>
                <a:ea typeface="Calibri" panose="020F0502020204030204" pitchFamily="34" charset="0"/>
                <a:cs typeface="Times New Roman" panose="02020603050405020304" pitchFamily="18" charset="0"/>
              </a:rPr>
              <a:t>Pressure Ulcers and Tissue Viability 			Managing Dementia	</a:t>
            </a:r>
          </a:p>
          <a:p>
            <a:r>
              <a:rPr lang="en-GB" sz="2000" dirty="0">
                <a:latin typeface="Calibri" panose="020F0502020204030204" pitchFamily="34" charset="0"/>
                <a:ea typeface="Calibri" panose="020F0502020204030204" pitchFamily="34" charset="0"/>
                <a:cs typeface="Times New Roman" panose="02020603050405020304" pitchFamily="18" charset="0"/>
              </a:rPr>
              <a:t>Oral Health  					Nursing Roles in Care Homes</a:t>
            </a:r>
          </a:p>
          <a:p>
            <a:r>
              <a:rPr lang="en-GB" sz="2000" dirty="0">
                <a:latin typeface="Calibri" panose="020F0502020204030204" pitchFamily="34" charset="0"/>
                <a:ea typeface="Calibri" panose="020F0502020204030204" pitchFamily="34" charset="0"/>
                <a:cs typeface="Times New Roman" panose="02020603050405020304" pitchFamily="18" charset="0"/>
              </a:rPr>
              <a:t>Medications Optimisation				Getting the Basics Right</a:t>
            </a:r>
          </a:p>
          <a:p>
            <a:r>
              <a:rPr lang="en-GB" sz="2000" dirty="0">
                <a:latin typeface="Calibri" panose="020F0502020204030204" pitchFamily="34" charset="0"/>
                <a:ea typeface="Calibri" panose="020F0502020204030204" pitchFamily="34" charset="0"/>
                <a:cs typeface="Times New Roman" panose="02020603050405020304" pitchFamily="18" charset="0"/>
              </a:rPr>
              <a:t>Grow Your Workforce / recruitment			‘Well led’ Leadership</a:t>
            </a:r>
          </a:p>
          <a:p>
            <a:r>
              <a:rPr lang="en-GB" sz="2000" dirty="0">
                <a:latin typeface="Calibri" panose="020F0502020204030204" pitchFamily="34" charset="0"/>
                <a:ea typeface="Calibri" panose="020F0502020204030204" pitchFamily="34" charset="0"/>
                <a:cs typeface="Times New Roman" panose="02020603050405020304" pitchFamily="18" charset="0"/>
              </a:rPr>
              <a:t>Liberty Protection Standards			Falls</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Please register for any of the above via the link:</a:t>
            </a:r>
          </a:p>
          <a:p>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https://www.eventbrite.co.uk/e/nw-adass-care-home-quality-webinars-tickets-154842936391</a:t>
            </a:r>
            <a:r>
              <a:rPr lang="en-GB" sz="2000" dirty="0">
                <a:latin typeface="Calibri" panose="020F0502020204030204" pitchFamily="34" charset="0"/>
                <a:ea typeface="Calibri" panose="020F0502020204030204" pitchFamily="34" charset="0"/>
                <a:cs typeface="Times New Roman" panose="02020603050405020304" pitchFamily="18" charset="0"/>
              </a:rPr>
              <a:t>. </a:t>
            </a:r>
          </a:p>
          <a:p>
            <a:endParaRPr lang="en-GB" sz="20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912" y="5727282"/>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56854" y="136525"/>
            <a:ext cx="7489861"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t>NW ADASS </a:t>
            </a:r>
          </a:p>
          <a:p>
            <a:r>
              <a:rPr lang="en-GB" sz="4800" b="1" dirty="0"/>
              <a:t>Care Home Quality Webinars </a:t>
            </a:r>
            <a:endParaRPr lang="en-US" sz="4800" b="1" dirty="0"/>
          </a:p>
        </p:txBody>
      </p:sp>
      <p:pic>
        <p:nvPicPr>
          <p:cNvPr id="7" name="Picture 6" descr="A picture containing food&#10;&#10;Description automatically generated">
            <a:extLst>
              <a:ext uri="{FF2B5EF4-FFF2-40B4-BE49-F238E27FC236}">
                <a16:creationId xmlns:a16="http://schemas.microsoft.com/office/drawing/2014/main" id="{BFA06705-156A-4301-A0DD-012ABA5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575" y="340057"/>
            <a:ext cx="3821987" cy="1922126"/>
          </a:xfrm>
          <a:prstGeom prst="rect">
            <a:avLst/>
          </a:prstGeom>
        </p:spPr>
      </p:pic>
    </p:spTree>
    <p:extLst>
      <p:ext uri="{BB962C8B-B14F-4D97-AF65-F5344CB8AC3E}">
        <p14:creationId xmlns:p14="http://schemas.microsoft.com/office/powerpoint/2010/main" val="287971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hidden="1">
            <a:extLst>
              <a:ext uri="{FF2B5EF4-FFF2-40B4-BE49-F238E27FC236}">
                <a16:creationId xmlns:a16="http://schemas.microsoft.com/office/drawing/2014/main" id="{4B968D1E-DC1C-47A0-A3E0-CE0310890E6C}"/>
              </a:ext>
            </a:extLst>
          </p:cNvPr>
          <p:cNvSpPr>
            <a:spLocks noGrp="1"/>
          </p:cNvSpPr>
          <p:nvPr>
            <p:ph type="sldNum" sz="quarter" idx="12"/>
          </p:nvPr>
        </p:nvSpPr>
        <p:spPr/>
        <p:txBody>
          <a:bodyPr/>
          <a:lstStyle/>
          <a:p>
            <a:pPr>
              <a:spcAft>
                <a:spcPts val="600"/>
              </a:spcAft>
            </a:pPr>
            <a:fld id="{9CD8D479-8942-46E8-A226-A4E01F7A105C}" type="slidenum">
              <a:rPr lang="en-GB" smtClean="0"/>
              <a:pPr>
                <a:spcAft>
                  <a:spcPts val="600"/>
                </a:spcAft>
              </a:pPr>
              <a:t>24</a:t>
            </a:fld>
            <a:endParaRPr lang="en-GB" dirty="0"/>
          </a:p>
        </p:txBody>
      </p:sp>
      <p:sp>
        <p:nvSpPr>
          <p:cNvPr id="6" name="Date Placeholder 5" hidden="1">
            <a:extLst>
              <a:ext uri="{FF2B5EF4-FFF2-40B4-BE49-F238E27FC236}">
                <a16:creationId xmlns:a16="http://schemas.microsoft.com/office/drawing/2014/main" id="{01889292-DC3A-4104-991D-491D294E341B}"/>
              </a:ext>
            </a:extLst>
          </p:cNvPr>
          <p:cNvSpPr>
            <a:spLocks noGrp="1"/>
          </p:cNvSpPr>
          <p:nvPr>
            <p:ph type="dt" sz="half" idx="10"/>
          </p:nvPr>
        </p:nvSpPr>
        <p:spPr/>
        <p:txBody>
          <a:bodyPr/>
          <a:lstStyle/>
          <a:p>
            <a:pPr>
              <a:spcAft>
                <a:spcPts val="600"/>
              </a:spcAft>
            </a:pPr>
            <a:fld id="{93A66BA0-BF77-43AC-894A-20AD8220B887}" type="datetime1">
              <a:rPr lang="en-US" smtClean="0"/>
              <a:pPr>
                <a:spcAft>
                  <a:spcPts val="600"/>
                </a:spcAft>
              </a:pPr>
              <a:t>6/8/2021</a:t>
            </a:fld>
            <a:endParaRPr lang="en-US" dirty="0"/>
          </a:p>
        </p:txBody>
      </p:sp>
      <p:sp>
        <p:nvSpPr>
          <p:cNvPr id="2" name="Rectangle 1">
            <a:extLst>
              <a:ext uri="{FF2B5EF4-FFF2-40B4-BE49-F238E27FC236}">
                <a16:creationId xmlns:a16="http://schemas.microsoft.com/office/drawing/2014/main" id="{8053AD04-F419-4F27-8FB5-B520FEF32721}"/>
              </a:ext>
            </a:extLst>
          </p:cNvPr>
          <p:cNvSpPr/>
          <p:nvPr/>
        </p:nvSpPr>
        <p:spPr>
          <a:xfrm>
            <a:off x="5858341" y="2469015"/>
            <a:ext cx="6096000" cy="369332"/>
          </a:xfrm>
          <a:prstGeom prst="rect">
            <a:avLst/>
          </a:prstGeom>
        </p:spPr>
        <p:txBody>
          <a:bodyPr>
            <a:spAutoFit/>
          </a:bodyPr>
          <a:lstStyle/>
          <a:p>
            <a:endParaRPr lang="en-GB" dirty="0"/>
          </a:p>
        </p:txBody>
      </p:sp>
      <p:sp>
        <p:nvSpPr>
          <p:cNvPr id="3" name="Rectangle 2">
            <a:extLst>
              <a:ext uri="{FF2B5EF4-FFF2-40B4-BE49-F238E27FC236}">
                <a16:creationId xmlns:a16="http://schemas.microsoft.com/office/drawing/2014/main" id="{FDA766A8-8750-4CE5-9CB2-568ED22BA7F1}"/>
              </a:ext>
            </a:extLst>
          </p:cNvPr>
          <p:cNvSpPr/>
          <p:nvPr/>
        </p:nvSpPr>
        <p:spPr>
          <a:xfrm>
            <a:off x="628650" y="473942"/>
            <a:ext cx="8253591" cy="2662267"/>
          </a:xfrm>
          <a:prstGeom prst="rect">
            <a:avLst/>
          </a:prstGeom>
        </p:spPr>
        <p:txBody>
          <a:bodyPr wrap="square">
            <a:spAutoFit/>
          </a:bodyPr>
          <a:lstStyle/>
          <a:p>
            <a:pPr>
              <a:spcAft>
                <a:spcPts val="600"/>
              </a:spcAft>
            </a:pPr>
            <a:r>
              <a:rPr lang="en-GB" sz="4800" dirty="0"/>
              <a:t>Skills for Care Registered Managers Webinars &amp; bitesize guides</a:t>
            </a:r>
            <a:endParaRPr lang="en-GB" b="1" dirty="0"/>
          </a:p>
          <a:p>
            <a:endParaRPr lang="en-GB" b="1" dirty="0"/>
          </a:p>
        </p:txBody>
      </p:sp>
      <p:pic>
        <p:nvPicPr>
          <p:cNvPr id="14" name="Picture 13">
            <a:extLst>
              <a:ext uri="{FF2B5EF4-FFF2-40B4-BE49-F238E27FC236}">
                <a16:creationId xmlns:a16="http://schemas.microsoft.com/office/drawing/2014/main" id="{EF719542-C5AF-44DF-81FB-362035092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679" y="310021"/>
            <a:ext cx="2486051" cy="971484"/>
          </a:xfrm>
          <a:prstGeom prst="rect">
            <a:avLst/>
          </a:prstGeom>
        </p:spPr>
      </p:pic>
      <p:graphicFrame>
        <p:nvGraphicFramePr>
          <p:cNvPr id="4" name="Table 3">
            <a:extLst>
              <a:ext uri="{FF2B5EF4-FFF2-40B4-BE49-F238E27FC236}">
                <a16:creationId xmlns:a16="http://schemas.microsoft.com/office/drawing/2014/main" id="{6A88D3CC-8F58-43C1-9716-5EF6074D31BE}"/>
              </a:ext>
            </a:extLst>
          </p:cNvPr>
          <p:cNvGraphicFramePr>
            <a:graphicFrameLocks noGrp="1"/>
          </p:cNvGraphicFramePr>
          <p:nvPr>
            <p:extLst>
              <p:ext uri="{D42A27DB-BD31-4B8C-83A1-F6EECF244321}">
                <p14:modId xmlns:p14="http://schemas.microsoft.com/office/powerpoint/2010/main" val="831709759"/>
              </p:ext>
            </p:extLst>
          </p:nvPr>
        </p:nvGraphicFramePr>
        <p:xfrm>
          <a:off x="730582" y="2303177"/>
          <a:ext cx="10515600" cy="4011930"/>
        </p:xfrm>
        <a:graphic>
          <a:graphicData uri="http://schemas.openxmlformats.org/drawingml/2006/table">
            <a:tbl>
              <a:tblPr firstRow="1" firstCol="1" bandRow="1"/>
              <a:tblGrid>
                <a:gridCol w="10515600">
                  <a:extLst>
                    <a:ext uri="{9D8B030D-6E8A-4147-A177-3AD203B41FA5}">
                      <a16:colId xmlns:a16="http://schemas.microsoft.com/office/drawing/2014/main" val="3024010375"/>
                    </a:ext>
                  </a:extLst>
                </a:gridCol>
              </a:tblGrid>
              <a:tr h="0">
                <a:tc>
                  <a:txBody>
                    <a:bodyPr/>
                    <a:lstStyle/>
                    <a:p>
                      <a:endParaRPr lang="en-GB" dirty="0"/>
                    </a:p>
                  </a:txBody>
                  <a:tcPr marL="0" marR="0" marT="85725" marB="0">
                    <a:lnL>
                      <a:noFill/>
                    </a:lnL>
                    <a:lnR>
                      <a:noFill/>
                    </a:lnR>
                    <a:lnT>
                      <a:noFill/>
                    </a:lnT>
                    <a:lnB>
                      <a:noFill/>
                    </a:lnB>
                  </a:tcPr>
                </a:tc>
                <a:extLst>
                  <a:ext uri="{0D108BD9-81ED-4DB2-BD59-A6C34878D82A}">
                    <a16:rowId xmlns:a16="http://schemas.microsoft.com/office/drawing/2014/main" val="1292498418"/>
                  </a:ext>
                </a:extLst>
              </a:tr>
              <a:tr h="0">
                <a:tc>
                  <a:txBody>
                    <a:bodyPr/>
                    <a:lstStyle/>
                    <a:p>
                      <a:endParaRPr lang="en-GB" dirty="0"/>
                    </a:p>
                    <a:p>
                      <a:r>
                        <a:rPr lang="en-GB" b="1" dirty="0"/>
                        <a:t>The registered manager webinars cover a range of topics to support managers and their services and have been developed since the start of the pandemic. </a:t>
                      </a:r>
                      <a:endParaRPr lang="en-GB" dirty="0"/>
                    </a:p>
                    <a:p>
                      <a:r>
                        <a:rPr lang="en-GB" dirty="0"/>
                        <a:t>They are delivered to a live audience and recorded for further viewing which you can watch below. They are 30-minutes long and some of the webinars are also supported with bite size resources.</a:t>
                      </a:r>
                    </a:p>
                    <a:p>
                      <a:r>
                        <a:rPr lang="en-GB" b="1" dirty="0"/>
                        <a:t>Webinars cover the following 7 categories: </a:t>
                      </a:r>
                      <a:endParaRPr lang="en-GB" dirty="0"/>
                    </a:p>
                    <a:p>
                      <a:r>
                        <a:rPr lang="en-GB" b="1" dirty="0"/>
                        <a:t>① </a:t>
                      </a:r>
                      <a:r>
                        <a:rPr lang="en-GB" b="1" dirty="0">
                          <a:hlinkClick r:id="rId3"/>
                        </a:rPr>
                        <a:t>Training</a:t>
                      </a:r>
                      <a:r>
                        <a:rPr lang="en-GB" b="1" dirty="0"/>
                        <a:t>                          ⑤ </a:t>
                      </a:r>
                      <a:r>
                        <a:rPr lang="en-GB" b="1" dirty="0">
                          <a:hlinkClick r:id="rId4"/>
                        </a:rPr>
                        <a:t>Wellbeing</a:t>
                      </a:r>
                      <a:br>
                        <a:rPr lang="en-GB" b="1" dirty="0"/>
                      </a:br>
                      <a:r>
                        <a:rPr lang="en-GB" b="1" dirty="0"/>
                        <a:t>② </a:t>
                      </a:r>
                      <a:r>
                        <a:rPr lang="en-GB" b="1" dirty="0">
                          <a:hlinkClick r:id="rId5"/>
                        </a:rPr>
                        <a:t>HR </a:t>
                      </a:r>
                      <a:r>
                        <a:rPr lang="en-GB" b="1" dirty="0"/>
                        <a:t>                                 ⑥ </a:t>
                      </a:r>
                      <a:r>
                        <a:rPr lang="en-GB" b="1" dirty="0">
                          <a:hlinkClick r:id="rId6"/>
                        </a:rPr>
                        <a:t>Technology</a:t>
                      </a:r>
                      <a:br>
                        <a:rPr lang="en-GB" b="1" dirty="0"/>
                      </a:br>
                      <a:r>
                        <a:rPr lang="en-GB" b="1" dirty="0"/>
                        <a:t>③ </a:t>
                      </a:r>
                      <a:r>
                        <a:rPr lang="en-GB" b="1" dirty="0">
                          <a:hlinkClick r:id="rId7"/>
                        </a:rPr>
                        <a:t>Recruitment</a:t>
                      </a:r>
                      <a:r>
                        <a:rPr lang="en-GB" b="1" dirty="0"/>
                        <a:t>                    ⑦ </a:t>
                      </a:r>
                      <a:r>
                        <a:rPr lang="en-GB" b="1" dirty="0">
                          <a:hlinkClick r:id="rId8"/>
                        </a:rPr>
                        <a:t>End of life</a:t>
                      </a:r>
                      <a:br>
                        <a:rPr lang="en-GB" b="1" dirty="0"/>
                      </a:br>
                      <a:r>
                        <a:rPr lang="en-GB" b="1" dirty="0"/>
                        <a:t>④ </a:t>
                      </a:r>
                      <a:r>
                        <a:rPr lang="en-GB" b="1" dirty="0">
                          <a:hlinkClick r:id="rId9"/>
                        </a:rPr>
                        <a:t>Leading your service</a:t>
                      </a:r>
                      <a:endParaRPr lang="en-GB" b="1" dirty="0"/>
                    </a:p>
                    <a:p>
                      <a:endParaRPr lang="en-GB" dirty="0"/>
                    </a:p>
                    <a:p>
                      <a:endParaRPr lang="en-GB" dirty="0"/>
                    </a:p>
                  </a:txBody>
                  <a:tcPr marL="0" marR="0" marT="0" marB="0">
                    <a:lnL>
                      <a:noFill/>
                    </a:lnL>
                    <a:lnR>
                      <a:noFill/>
                    </a:lnR>
                    <a:lnT>
                      <a:noFill/>
                    </a:lnT>
                    <a:lnB>
                      <a:noFill/>
                    </a:lnB>
                  </a:tcPr>
                </a:tc>
                <a:extLst>
                  <a:ext uri="{0D108BD9-81ED-4DB2-BD59-A6C34878D82A}">
                    <a16:rowId xmlns:a16="http://schemas.microsoft.com/office/drawing/2014/main" val="2378450473"/>
                  </a:ext>
                </a:extLst>
              </a:tr>
              <a:tr h="0">
                <a:tc>
                  <a:txBody>
                    <a:bodyPr/>
                    <a:lstStyle/>
                    <a:p>
                      <a:pPr algn="l">
                        <a:lnSpc>
                          <a:spcPct val="100000"/>
                        </a:lnSpc>
                        <a:spcBef>
                          <a:spcPts val="750"/>
                        </a:spcBef>
                        <a:spcAft>
                          <a:spcPts val="750"/>
                        </a:spcAft>
                      </a:pPr>
                      <a:endParaRPr lang="en-GB" sz="1800" dirty="0">
                        <a:solidFill>
                          <a:srgbClr val="202020"/>
                        </a:solidFill>
                        <a:effectLst/>
                        <a:latin typeface="+mn-lt"/>
                        <a:ea typeface="Calibri" panose="020F0502020204030204" pitchFamily="34" charset="0"/>
                      </a:endParaRPr>
                    </a:p>
                  </a:txBody>
                  <a:tcPr marL="171450" marR="171450" marT="0" marB="85725">
                    <a:lnL>
                      <a:noFill/>
                    </a:lnL>
                    <a:lnR>
                      <a:noFill/>
                    </a:lnR>
                    <a:lnT>
                      <a:noFill/>
                    </a:lnT>
                    <a:lnB>
                      <a:noFill/>
                    </a:lnB>
                  </a:tcPr>
                </a:tc>
                <a:extLst>
                  <a:ext uri="{0D108BD9-81ED-4DB2-BD59-A6C34878D82A}">
                    <a16:rowId xmlns:a16="http://schemas.microsoft.com/office/drawing/2014/main" val="1117838485"/>
                  </a:ext>
                </a:extLst>
              </a:tr>
            </a:tbl>
          </a:graphicData>
        </a:graphic>
      </p:graphicFrame>
      <p:pic>
        <p:nvPicPr>
          <p:cNvPr id="16" name="Picture 1" descr="2D5E7F10">
            <a:extLst>
              <a:ext uri="{FF2B5EF4-FFF2-40B4-BE49-F238E27FC236}">
                <a16:creationId xmlns:a16="http://schemas.microsoft.com/office/drawing/2014/main" id="{E0B4249F-E7B1-40BC-8A8C-5733FB87BE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3893" y="57089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Logo&#10;&#10;Description automatically generated">
            <a:extLst>
              <a:ext uri="{FF2B5EF4-FFF2-40B4-BE49-F238E27FC236}">
                <a16:creationId xmlns:a16="http://schemas.microsoft.com/office/drawing/2014/main" id="{CCD35311-7469-42B0-A494-3C61B218A7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08183" y="5439386"/>
            <a:ext cx="2615873" cy="1244444"/>
          </a:xfrm>
          <a:prstGeom prst="rect">
            <a:avLst/>
          </a:prstGeom>
        </p:spPr>
      </p:pic>
    </p:spTree>
    <p:extLst>
      <p:ext uri="{BB962C8B-B14F-4D97-AF65-F5344CB8AC3E}">
        <p14:creationId xmlns:p14="http://schemas.microsoft.com/office/powerpoint/2010/main" val="19664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359" y="2573934"/>
            <a:ext cx="10714019" cy="792141"/>
          </a:xfrm>
        </p:spPr>
        <p:txBody>
          <a:bodyPr>
            <a:normAutofit fontScale="90000"/>
          </a:bodyPr>
          <a:lstStyle/>
          <a:p>
            <a:br>
              <a:rPr lang="en-GB" sz="2000" b="1" dirty="0">
                <a:latin typeface="+mn-lt"/>
                <a:cs typeface="Arial"/>
              </a:rPr>
            </a:br>
            <a:r>
              <a:rPr lang="en-GB" sz="2000" dirty="0">
                <a:solidFill>
                  <a:srgbClr val="1F497D"/>
                </a:solidFill>
                <a:ea typeface="Calibri" panose="020F0502020204030204" pitchFamily="34" charset="0"/>
              </a:rPr>
              <a:t>It is in everyone’s interests that we have the best vaccination coverage we can achieve. Vaccination is an absolutely crucial element of our defence against this virus, and a significant help along the way to avoiding further social restrictions. To book your vaccine: </a:t>
            </a:r>
            <a:br>
              <a:rPr lang="en-GB" sz="2000" dirty="0">
                <a:solidFill>
                  <a:srgbClr val="1F497D"/>
                </a:solidFill>
                <a:ea typeface="Calibri" panose="020F0502020204030204" pitchFamily="34" charset="0"/>
              </a:rPr>
            </a:br>
            <a:r>
              <a:rPr lang="en-GB" sz="2000" dirty="0">
                <a:solidFill>
                  <a:srgbClr val="1F497D"/>
                </a:solidFill>
                <a:ea typeface="Calibri" panose="020F0502020204030204" pitchFamily="34" charset="0"/>
                <a:hlinkClick r:id="rId2"/>
              </a:rPr>
              <a:t>https://www.nhs.uk/conditions/coronavirus-covid-19/coronavirus-vaccination/book-coronavirus-vaccination</a:t>
            </a:r>
            <a:br>
              <a:rPr lang="en-GB" sz="2000" dirty="0">
                <a:solidFill>
                  <a:srgbClr val="1F497D"/>
                </a:solidFill>
                <a:latin typeface="+mn-lt"/>
                <a:ea typeface="Calibri" panose="020F0502020204030204" pitchFamily="34" charset="0"/>
              </a:rPr>
            </a:br>
            <a:br>
              <a:rPr lang="en-GB" sz="2000" dirty="0">
                <a:solidFill>
                  <a:srgbClr val="1F497D"/>
                </a:solidFill>
                <a:ea typeface="Calibri" panose="020F0502020204030204" pitchFamily="34" charset="0"/>
              </a:rPr>
            </a:br>
            <a:br>
              <a:rPr lang="en-GB" sz="2000" dirty="0">
                <a:solidFill>
                  <a:srgbClr val="1F497D"/>
                </a:solidFill>
                <a:ea typeface="Calibri" panose="020F0502020204030204" pitchFamily="34" charset="0"/>
              </a:rPr>
            </a:br>
            <a:br>
              <a:rPr lang="en-GB" sz="2000" dirty="0">
                <a:solidFill>
                  <a:srgbClr val="1F497D"/>
                </a:solidFill>
                <a:ea typeface="Calibri" panose="020F0502020204030204" pitchFamily="34" charset="0"/>
              </a:rPr>
            </a:br>
            <a:br>
              <a:rPr lang="en-GB" sz="2000" dirty="0">
                <a:solidFill>
                  <a:srgbClr val="1F497D"/>
                </a:solidFill>
                <a:ea typeface="Calibri" panose="020F0502020204030204" pitchFamily="34" charset="0"/>
              </a:rPr>
            </a:br>
            <a:br>
              <a:rPr lang="en-GB" sz="2000" dirty="0">
                <a:solidFill>
                  <a:srgbClr val="1F497D"/>
                </a:solidFill>
                <a:ea typeface="Calibri" panose="020F0502020204030204" pitchFamily="34" charset="0"/>
              </a:rPr>
            </a:br>
            <a:br>
              <a:rPr lang="en-GB" sz="2000" b="1" dirty="0"/>
            </a:br>
            <a:br>
              <a:rPr lang="en-GB" sz="2000" dirty="0"/>
            </a:br>
            <a:br>
              <a:rPr lang="en-GB" sz="1800" dirty="0">
                <a:solidFill>
                  <a:schemeClr val="tx1"/>
                </a:solidFill>
              </a:rPr>
            </a:br>
            <a:endParaRPr lang="en-GB" sz="2000" dirty="0"/>
          </a:p>
        </p:txBody>
      </p:sp>
      <p:sp>
        <p:nvSpPr>
          <p:cNvPr id="26" name="TextBox 25">
            <a:extLst>
              <a:ext uri="{FF2B5EF4-FFF2-40B4-BE49-F238E27FC236}">
                <a16:creationId xmlns:a16="http://schemas.microsoft.com/office/drawing/2014/main" id="{8F08113F-D519-49B0-A02C-39FECCF05373}"/>
              </a:ext>
            </a:extLst>
          </p:cNvPr>
          <p:cNvSpPr txBox="1"/>
          <p:nvPr/>
        </p:nvSpPr>
        <p:spPr>
          <a:xfrm>
            <a:off x="1524001" y="6298841"/>
            <a:ext cx="1004163" cy="369332"/>
          </a:xfrm>
          <a:prstGeom prst="rect">
            <a:avLst/>
          </a:prstGeom>
          <a:solidFill>
            <a:schemeClr val="bg1"/>
          </a:solid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7278E8B4-820B-4810-B3FF-AD1F215B9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974" y="190225"/>
            <a:ext cx="2486051" cy="971484"/>
          </a:xfrm>
          <a:prstGeom prst="rect">
            <a:avLst/>
          </a:prstGeom>
        </p:spPr>
      </p:pic>
      <p:pic>
        <p:nvPicPr>
          <p:cNvPr id="6" name="Picture 5" descr="A close up of a person&#10;&#10;Description automatically generated">
            <a:extLst>
              <a:ext uri="{FF2B5EF4-FFF2-40B4-BE49-F238E27FC236}">
                <a16:creationId xmlns:a16="http://schemas.microsoft.com/office/drawing/2014/main" id="{AC2FE245-3261-4F2D-B071-F1E8E4EC2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508" y="4848537"/>
            <a:ext cx="3724097" cy="1634970"/>
          </a:xfrm>
          <a:prstGeom prst="rect">
            <a:avLst/>
          </a:prstGeom>
        </p:spPr>
      </p:pic>
      <p:sp>
        <p:nvSpPr>
          <p:cNvPr id="7" name="Rectangle 6">
            <a:extLst>
              <a:ext uri="{FF2B5EF4-FFF2-40B4-BE49-F238E27FC236}">
                <a16:creationId xmlns:a16="http://schemas.microsoft.com/office/drawing/2014/main" id="{2A43F17C-8703-4218-B81F-911678EB3CF8}"/>
              </a:ext>
            </a:extLst>
          </p:cNvPr>
          <p:cNvSpPr/>
          <p:nvPr/>
        </p:nvSpPr>
        <p:spPr>
          <a:xfrm>
            <a:off x="628650" y="473942"/>
            <a:ext cx="8253591" cy="1184940"/>
          </a:xfrm>
          <a:prstGeom prst="rect">
            <a:avLst/>
          </a:prstGeom>
        </p:spPr>
        <p:txBody>
          <a:bodyPr wrap="square">
            <a:spAutoFit/>
          </a:bodyPr>
          <a:lstStyle/>
          <a:p>
            <a:pPr>
              <a:spcAft>
                <a:spcPts val="600"/>
              </a:spcAft>
            </a:pPr>
            <a:r>
              <a:rPr lang="en-GB" sz="4800" dirty="0"/>
              <a:t>Getting your COVID Vaccine</a:t>
            </a:r>
            <a:endParaRPr lang="en-GB" b="1" dirty="0"/>
          </a:p>
          <a:p>
            <a:endParaRPr lang="en-GB" b="1" dirty="0"/>
          </a:p>
        </p:txBody>
      </p:sp>
      <p:sp>
        <p:nvSpPr>
          <p:cNvPr id="2" name="Rectangle 1">
            <a:extLst>
              <a:ext uri="{FF2B5EF4-FFF2-40B4-BE49-F238E27FC236}">
                <a16:creationId xmlns:a16="http://schemas.microsoft.com/office/drawing/2014/main" id="{A7B1257D-34D7-4CAD-AC6A-FB0B89E52D36}"/>
              </a:ext>
            </a:extLst>
          </p:cNvPr>
          <p:cNvSpPr/>
          <p:nvPr/>
        </p:nvSpPr>
        <p:spPr>
          <a:xfrm>
            <a:off x="628649" y="2801604"/>
            <a:ext cx="11207179" cy="1064650"/>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Please see below access to a conversation script and tools for care managers to speak to staff who are currently hesitating in taking the COVID vaccine, it also has a link to e-learning:</a:t>
            </a:r>
          </a:p>
          <a:p>
            <a:r>
              <a:rPr lang="en-GB"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www.healthyconversationskills.co.uk/vaccineconfidence</a:t>
            </a: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266BE39-E24C-49EF-9062-18EB32E7C59E}"/>
              </a:ext>
            </a:extLst>
          </p:cNvPr>
          <p:cNvSpPr/>
          <p:nvPr/>
        </p:nvSpPr>
        <p:spPr>
          <a:xfrm>
            <a:off x="664395" y="3920193"/>
            <a:ext cx="6424774" cy="2860463"/>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For further information and support,  film clips showing health and care staff talking about the vaccine can be found here: </a:t>
            </a:r>
          </a:p>
          <a:p>
            <a:pPr>
              <a:lnSpc>
                <a:spcPct val="107000"/>
              </a:lnSpc>
              <a:spcAft>
                <a:spcPts val="800"/>
              </a:spcAft>
            </a:pPr>
            <a:r>
              <a:rPr lang="en-GB" b="1" u="sng" dirty="0">
                <a:solidFill>
                  <a:srgbClr val="44546A"/>
                </a:solidFill>
                <a:latin typeface="Calibri Light" panose="020F0302020204030204" pitchFamily="34" charset="0"/>
                <a:ea typeface="Calibri" panose="020F0502020204030204" pitchFamily="34" charset="0"/>
                <a:cs typeface="Times New Roman" panose="02020603050405020304" pitchFamily="18" charset="0"/>
                <a:hlinkClick r:id="rId6"/>
              </a:rPr>
              <a:t>Videos - Google Drive</a:t>
            </a:r>
            <a:endParaRPr lang="en-GB" b="1" u="sng" dirty="0">
              <a:solidFill>
                <a:srgbClr val="44546A"/>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Light" panose="020F0302020204030204" pitchFamily="34" charset="0"/>
                <a:ea typeface="Calibri" panose="020F0502020204030204" pitchFamily="34" charset="0"/>
                <a:cs typeface="Times New Roman" panose="02020603050405020304" pitchFamily="18" charset="0"/>
                <a:hlinkClick r:id="rId7"/>
              </a:rPr>
              <a:t>https://drive.google.com/drive/folders/127xxFvWKeusSg5eKjTlO5LD49wFNVTVM?wp-linkindex=2</a:t>
            </a:r>
            <a:endParaRPr lang="en-GB"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Light" panose="020F0302020204030204" pitchFamily="34" charset="0"/>
                <a:ea typeface="Calibri" panose="020F0502020204030204" pitchFamily="34" charset="0"/>
                <a:cs typeface="Times New Roman" panose="02020603050405020304" pitchFamily="18" charset="0"/>
                <a:hlinkClick r:id="rId8"/>
              </a:rPr>
              <a:t>https://drive.google.com/drive/folders/1crH-4ixBz_2Rm2MEKu1h_PzXME2WdSKM?wp-linkindex=4</a:t>
            </a:r>
            <a:endParaRPr lang="en-GB"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03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0871DF-CF8D-4342-B98C-BF274C9C0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37" r="-1" b="-1"/>
          <a:stretch/>
        </p:blipFill>
        <p:spPr>
          <a:xfrm>
            <a:off x="2125980" y="43742"/>
            <a:ext cx="7940040" cy="2958701"/>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EC1853-0893-44DD-B4DA-A033CE2F6A58}"/>
              </a:ext>
            </a:extLst>
          </p:cNvPr>
          <p:cNvSpPr>
            <a:spLocks noGrp="1"/>
          </p:cNvSpPr>
          <p:nvPr>
            <p:ph type="ctrTitle"/>
          </p:nvPr>
        </p:nvSpPr>
        <p:spPr>
          <a:xfrm>
            <a:off x="841248" y="5009083"/>
            <a:ext cx="2889504" cy="1345997"/>
          </a:xfrm>
        </p:spPr>
        <p:txBody>
          <a:bodyPr vert="horz" lIns="91440" tIns="45720" rIns="91440" bIns="45720" rtlCol="0" anchor="ctr">
            <a:normAutofit/>
          </a:bodyPr>
          <a:lstStyle/>
          <a:p>
            <a:pPr algn="l"/>
            <a:r>
              <a:rPr lang="en-US" sz="2600" dirty="0">
                <a:solidFill>
                  <a:schemeClr val="bg1"/>
                </a:solidFill>
              </a:rPr>
              <a:t>Please email:</a:t>
            </a: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FF4FD5-47A1-4EB7-B2F6-88DBFC628486}"/>
              </a:ext>
            </a:extLst>
          </p:cNvPr>
          <p:cNvSpPr>
            <a:spLocks noGrp="1"/>
          </p:cNvSpPr>
          <p:nvPr>
            <p:ph type="subTitle" idx="1"/>
          </p:nvPr>
        </p:nvSpPr>
        <p:spPr>
          <a:xfrm>
            <a:off x="4379976" y="5009083"/>
            <a:ext cx="6976872" cy="1345997"/>
          </a:xfrm>
        </p:spPr>
        <p:txBody>
          <a:bodyPr vert="horz" lIns="91440" tIns="45720" rIns="91440" bIns="45720" rtlCol="0" anchor="ctr">
            <a:normAutofit/>
          </a:bodyPr>
          <a:lstStyle/>
          <a:p>
            <a:pPr algn="l"/>
            <a:r>
              <a:rPr lang="en-US" sz="2800" dirty="0">
                <a:solidFill>
                  <a:schemeClr val="bg1"/>
                </a:solidFill>
              </a:rPr>
              <a:t>Liz Williams </a:t>
            </a:r>
            <a:r>
              <a:rPr lang="en-US" sz="2800" dirty="0">
                <a:solidFill>
                  <a:schemeClr val="bg1"/>
                </a:solidFill>
                <a:hlinkClick r:id="rId3"/>
              </a:rPr>
              <a:t>e.williams18@nhs.net</a:t>
            </a:r>
            <a:endParaRPr lang="en-US" sz="2800" dirty="0">
              <a:solidFill>
                <a:schemeClr val="bg1"/>
              </a:solidFill>
            </a:endParaRPr>
          </a:p>
        </p:txBody>
      </p:sp>
      <p:sp>
        <p:nvSpPr>
          <p:cNvPr id="5" name="Rectangle 4">
            <a:extLst>
              <a:ext uri="{FF2B5EF4-FFF2-40B4-BE49-F238E27FC236}">
                <a16:creationId xmlns:a16="http://schemas.microsoft.com/office/drawing/2014/main" id="{E47876B4-5E31-4FCE-B83A-776DE6D5A1C4}"/>
              </a:ext>
            </a:extLst>
          </p:cNvPr>
          <p:cNvSpPr/>
          <p:nvPr/>
        </p:nvSpPr>
        <p:spPr>
          <a:xfrm>
            <a:off x="321564" y="3046185"/>
            <a:ext cx="11548872" cy="1569660"/>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We welcome your feedback. Please tell us what you thought of this communication, and share any further training resources you would like to add to this guide</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8232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666443" y="-194925"/>
            <a:ext cx="9612092" cy="1804206"/>
          </a:xfrm>
        </p:spPr>
        <p:txBody>
          <a:bodyPr>
            <a:normAutofit/>
          </a:bodyPr>
          <a:lstStyle/>
          <a:p>
            <a:pPr marL="228600" lvl="0">
              <a:spcBef>
                <a:spcPts val="1000"/>
              </a:spcBef>
            </a:pPr>
            <a:r>
              <a:rPr lang="en-US" sz="3600" dirty="0" err="1">
                <a:solidFill>
                  <a:prstClr val="black"/>
                </a:solidFill>
                <a:latin typeface="Calibri" panose="020F0502020204030204"/>
                <a:ea typeface="+mn-ea"/>
                <a:cs typeface="+mn-cs"/>
              </a:rPr>
              <a:t>Contents</a:t>
            </a:r>
            <a:r>
              <a:rPr lang="en-US" sz="3600" dirty="0" err="1">
                <a:solidFill>
                  <a:schemeClr val="bg1"/>
                </a:solidFill>
              </a:rPr>
              <a:t>o</a:t>
            </a:r>
            <a:r>
              <a:rPr lang="en-US" sz="5400" dirty="0" err="1">
                <a:solidFill>
                  <a:schemeClr val="bg1"/>
                </a:solidFill>
              </a:rPr>
              <a:t>f</a:t>
            </a:r>
            <a:r>
              <a:rPr lang="en-US" sz="5400" dirty="0">
                <a:solidFill>
                  <a:schemeClr val="bg1"/>
                </a:solidFill>
              </a:rPr>
              <a:t> choice</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183558" y="840880"/>
            <a:ext cx="5770793" cy="5674333"/>
          </a:xfrm>
        </p:spPr>
        <p:txBody>
          <a:bodyPr>
            <a:normAutofit fontScale="25000" lnSpcReduction="20000"/>
          </a:bodyPr>
          <a:lstStyle/>
          <a:p>
            <a:r>
              <a:rPr lang="en-US" dirty="0">
                <a:solidFill>
                  <a:schemeClr val="bg1"/>
                </a:solidFill>
              </a:rPr>
              <a:t>future</a:t>
            </a:r>
            <a:endParaRPr lang="en-GB" dirty="0"/>
          </a:p>
          <a:p>
            <a:r>
              <a:rPr lang="en-GB" sz="9600" dirty="0">
                <a:solidFill>
                  <a:schemeClr val="tx1">
                    <a:lumMod val="75000"/>
                    <a:lumOff val="25000"/>
                  </a:schemeClr>
                </a:solidFill>
              </a:rPr>
              <a:t>Training Resources</a:t>
            </a:r>
          </a:p>
          <a:p>
            <a:endParaRPr lang="en-GB" sz="6000" dirty="0">
              <a:solidFill>
                <a:schemeClr val="tx1">
                  <a:lumMod val="75000"/>
                  <a:lumOff val="25000"/>
                </a:schemeClr>
              </a:solidFill>
            </a:endParaRPr>
          </a:p>
          <a:p>
            <a:pPr marL="457200" indent="-457200">
              <a:buAutoNum type="arabicPeriod"/>
            </a:pPr>
            <a:r>
              <a:rPr lang="en-GB" sz="6000" dirty="0">
                <a:solidFill>
                  <a:schemeClr val="tx1">
                    <a:lumMod val="75000"/>
                    <a:lumOff val="25000"/>
                  </a:schemeClr>
                </a:solidFill>
              </a:rPr>
              <a:t>E-learning – COVID &amp; general resources		Slide 4 &amp; 5 </a:t>
            </a:r>
          </a:p>
          <a:p>
            <a:pPr marL="457200" indent="-457200">
              <a:buFont typeface="Arial" panose="020B0604020202020204" pitchFamily="34" charset="0"/>
              <a:buAutoNum type="arabicPeriod"/>
            </a:pPr>
            <a:r>
              <a:rPr lang="en-GB" sz="6000" dirty="0">
                <a:solidFill>
                  <a:schemeClr val="tx1">
                    <a:lumMod val="75000"/>
                    <a:lumOff val="25000"/>
                  </a:schemeClr>
                </a:solidFill>
              </a:rPr>
              <a:t>Video Resources				Slide 6 &amp; 7</a:t>
            </a:r>
          </a:p>
          <a:p>
            <a:pPr marL="457200" indent="-457200">
              <a:buAutoNum type="arabicPeriod"/>
            </a:pPr>
            <a:r>
              <a:rPr lang="en-GB" sz="6000" dirty="0">
                <a:solidFill>
                  <a:schemeClr val="tx1">
                    <a:lumMod val="75000"/>
                    <a:lumOff val="25000"/>
                  </a:schemeClr>
                </a:solidFill>
              </a:rPr>
              <a:t>Infection Prevention &amp; Control		Slide 8</a:t>
            </a:r>
          </a:p>
          <a:p>
            <a:pPr marL="457200" indent="-457200">
              <a:buAutoNum type="arabicPeriod"/>
            </a:pPr>
            <a:r>
              <a:rPr lang="en-GB" sz="6000" dirty="0">
                <a:solidFill>
                  <a:schemeClr val="tx1">
                    <a:lumMod val="75000"/>
                    <a:lumOff val="25000"/>
                  </a:schemeClr>
                </a:solidFill>
              </a:rPr>
              <a:t>Testing, Mental Capacity Act and the law		Slide 9</a:t>
            </a:r>
          </a:p>
          <a:p>
            <a:pPr marL="457200" indent="-457200">
              <a:buFont typeface="Arial" panose="020B0604020202020204" pitchFamily="34" charset="0"/>
              <a:buAutoNum type="arabicPeriod"/>
            </a:pPr>
            <a:r>
              <a:rPr lang="en-GB" sz="6000" dirty="0">
                <a:solidFill>
                  <a:schemeClr val="tx1">
                    <a:lumMod val="75000"/>
                    <a:lumOff val="25000"/>
                  </a:schemeClr>
                </a:solidFill>
              </a:rPr>
              <a:t>BAME Risk assessments			Slide 10</a:t>
            </a:r>
          </a:p>
          <a:p>
            <a:pPr marL="457200" indent="-457200">
              <a:buFont typeface="Arial" panose="020B0604020202020204" pitchFamily="34" charset="0"/>
              <a:buAutoNum type="arabicPeriod"/>
            </a:pPr>
            <a:r>
              <a:rPr lang="en-GB" sz="6000" dirty="0">
                <a:solidFill>
                  <a:schemeClr val="tx1">
                    <a:lumMod val="75000"/>
                    <a:lumOff val="25000"/>
                  </a:schemeClr>
                </a:solidFill>
              </a:rPr>
              <a:t>Further Education colleges contacts		Slide 11</a:t>
            </a:r>
          </a:p>
          <a:p>
            <a:pPr marL="457200" indent="-457200">
              <a:buFont typeface="Arial" panose="020B0604020202020204" pitchFamily="34" charset="0"/>
              <a:buAutoNum type="arabicPeriod"/>
            </a:pPr>
            <a:r>
              <a:rPr lang="en-GB" sz="6000" dirty="0">
                <a:solidFill>
                  <a:schemeClr val="tx1">
                    <a:lumMod val="75000"/>
                    <a:lumOff val="25000"/>
                  </a:schemeClr>
                </a:solidFill>
              </a:rPr>
              <a:t>Safeguarding adults			Slide 12</a:t>
            </a:r>
          </a:p>
          <a:p>
            <a:pPr marL="457200" indent="-457200">
              <a:buFont typeface="Arial" panose="020B0604020202020204" pitchFamily="34" charset="0"/>
              <a:buAutoNum type="arabicPeriod"/>
            </a:pPr>
            <a:r>
              <a:rPr lang="en-GB" sz="6000" dirty="0">
                <a:solidFill>
                  <a:schemeClr val="tx1">
                    <a:lumMod val="75000"/>
                    <a:lumOff val="25000"/>
                  </a:schemeClr>
                </a:solidFill>
              </a:rPr>
              <a:t>Mental Capacity Act			Slide 13</a:t>
            </a:r>
          </a:p>
          <a:p>
            <a:pPr marL="457200" indent="-457200">
              <a:buFont typeface="Arial" panose="020B0604020202020204" pitchFamily="34" charset="0"/>
              <a:buAutoNum type="arabicPeriod"/>
            </a:pPr>
            <a:r>
              <a:rPr lang="en-GB" sz="6000" dirty="0">
                <a:solidFill>
                  <a:schemeClr val="tx1">
                    <a:lumMod val="75000"/>
                    <a:lumOff val="25000"/>
                  </a:schemeClr>
                </a:solidFill>
              </a:rPr>
              <a:t>Hydration in older people			Slide 14</a:t>
            </a:r>
          </a:p>
          <a:p>
            <a:pPr marL="457200" indent="-457200">
              <a:buFont typeface="Arial" panose="020B0604020202020204" pitchFamily="34" charset="0"/>
              <a:buAutoNum type="arabicPeriod"/>
            </a:pPr>
            <a:r>
              <a:rPr lang="en-GB" sz="6000" dirty="0">
                <a:solidFill>
                  <a:schemeClr val="tx1">
                    <a:lumMod val="75000"/>
                    <a:lumOff val="25000"/>
                  </a:schemeClr>
                </a:solidFill>
              </a:rPr>
              <a:t>RESTORE2				Slide 15</a:t>
            </a:r>
          </a:p>
          <a:p>
            <a:pPr marL="457200" indent="-457200">
              <a:buFont typeface="Arial" panose="020B0604020202020204" pitchFamily="34" charset="0"/>
              <a:buAutoNum type="arabicPeriod"/>
            </a:pPr>
            <a:r>
              <a:rPr lang="en-GB" sz="6000" dirty="0">
                <a:solidFill>
                  <a:schemeClr val="tx1">
                    <a:lumMod val="75000"/>
                    <a:lumOff val="25000"/>
                  </a:schemeClr>
                </a:solidFill>
              </a:rPr>
              <a:t>MUST (Nutrition) training			Slide 16</a:t>
            </a:r>
          </a:p>
          <a:p>
            <a:pPr marL="457200" indent="-457200">
              <a:buFont typeface="Arial" panose="020B0604020202020204" pitchFamily="34" charset="0"/>
              <a:buAutoNum type="arabicPeriod"/>
            </a:pPr>
            <a:r>
              <a:rPr lang="en-GB" sz="6000" dirty="0">
                <a:solidFill>
                  <a:schemeClr val="tx1">
                    <a:lumMod val="75000"/>
                    <a:lumOff val="25000"/>
                  </a:schemeClr>
                </a:solidFill>
              </a:rPr>
              <a:t>Clinical risk assessment			Slide 17</a:t>
            </a:r>
          </a:p>
          <a:p>
            <a:pPr marL="457200" indent="-457200">
              <a:buFont typeface="Arial" panose="020B0604020202020204" pitchFamily="34" charset="0"/>
              <a:buAutoNum type="arabicPeriod"/>
            </a:pPr>
            <a:r>
              <a:rPr lang="en-GB" sz="6000" dirty="0">
                <a:solidFill>
                  <a:schemeClr val="tx1">
                    <a:lumMod val="75000"/>
                    <a:lumOff val="25000"/>
                  </a:schemeClr>
                </a:solidFill>
              </a:rPr>
              <a:t>Medication training			Slide 18</a:t>
            </a:r>
          </a:p>
          <a:p>
            <a:pPr marL="457200" indent="-457200">
              <a:buFont typeface="Arial" panose="020B0604020202020204" pitchFamily="34" charset="0"/>
              <a:buAutoNum type="arabicPeriod"/>
            </a:pPr>
            <a:endParaRPr lang="en-GB" sz="6000"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person&#10;&#10;Description automatically generated">
            <a:extLst>
              <a:ext uri="{FF2B5EF4-FFF2-40B4-BE49-F238E27FC236}">
                <a16:creationId xmlns:a16="http://schemas.microsoft.com/office/drawing/2014/main" id="{D8ABA9A3-1E29-43D7-81EC-8FB401927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94" y="183091"/>
            <a:ext cx="3724097" cy="1634970"/>
          </a:xfrm>
          <a:prstGeom prst="rect">
            <a:avLst/>
          </a:prstGeom>
        </p:spPr>
      </p:pic>
      <p:sp>
        <p:nvSpPr>
          <p:cNvPr id="6" name="Rectangle 5">
            <a:extLst>
              <a:ext uri="{FF2B5EF4-FFF2-40B4-BE49-F238E27FC236}">
                <a16:creationId xmlns:a16="http://schemas.microsoft.com/office/drawing/2014/main" id="{029A867C-04E3-41CD-ADBE-4DCB221CD6F8}"/>
              </a:ext>
            </a:extLst>
          </p:cNvPr>
          <p:cNvSpPr/>
          <p:nvPr/>
        </p:nvSpPr>
        <p:spPr>
          <a:xfrm>
            <a:off x="5954351" y="1745718"/>
            <a:ext cx="6237649" cy="2893100"/>
          </a:xfrm>
          <a:prstGeom prst="rect">
            <a:avLst/>
          </a:prstGeom>
        </p:spPr>
        <p:txBody>
          <a:bodyPr wrap="square">
            <a:spAutoFit/>
          </a:bodyPr>
          <a:lstStyle/>
          <a:p>
            <a:endParaRPr lang="en-GB" sz="2400" dirty="0">
              <a:solidFill>
                <a:srgbClr val="002060"/>
              </a:solidFill>
            </a:endParaRPr>
          </a:p>
          <a:p>
            <a:endParaRPr lang="en-GB" sz="1600" dirty="0">
              <a:solidFill>
                <a:srgbClr val="002060"/>
              </a:solidFill>
            </a:endParaRPr>
          </a:p>
          <a:p>
            <a:r>
              <a:rPr lang="en-GB" sz="1600" dirty="0">
                <a:solidFill>
                  <a:schemeClr val="tx1">
                    <a:lumMod val="75000"/>
                    <a:lumOff val="25000"/>
                  </a:schemeClr>
                </a:solidFill>
              </a:rPr>
              <a:t>14. React to Red – Pressure Ulcer prevention	Slide 19</a:t>
            </a:r>
          </a:p>
          <a:p>
            <a:r>
              <a:rPr lang="en-GB" sz="1600" dirty="0">
                <a:solidFill>
                  <a:schemeClr val="tx1">
                    <a:lumMod val="75000"/>
                    <a:lumOff val="25000"/>
                  </a:schemeClr>
                </a:solidFill>
              </a:rPr>
              <a:t>15. Training courses with fees – 			Slide 20</a:t>
            </a:r>
          </a:p>
          <a:p>
            <a:r>
              <a:rPr lang="en-GB" sz="1600" dirty="0">
                <a:solidFill>
                  <a:schemeClr val="tx1">
                    <a:lumMod val="75000"/>
                    <a:lumOff val="25000"/>
                  </a:schemeClr>
                </a:solidFill>
              </a:rPr>
              <a:t>               </a:t>
            </a:r>
            <a:r>
              <a:rPr lang="en-GB" sz="1400" dirty="0">
                <a:solidFill>
                  <a:schemeClr val="tx1">
                    <a:lumMod val="75000"/>
                    <a:lumOff val="25000"/>
                  </a:schemeClr>
                </a:solidFill>
              </a:rPr>
              <a:t>Mental Health First Aid, Care Certificate, Moving and Handling ,  </a:t>
            </a:r>
          </a:p>
          <a:p>
            <a:r>
              <a:rPr lang="en-GB" sz="1400" dirty="0">
                <a:solidFill>
                  <a:schemeClr val="tx1">
                    <a:lumMod val="75000"/>
                    <a:lumOff val="25000"/>
                  </a:schemeClr>
                </a:solidFill>
              </a:rPr>
              <a:t>                 Managing Challenging Behaviours, </a:t>
            </a:r>
            <a:r>
              <a:rPr lang="en-GB" sz="1400" dirty="0" err="1">
                <a:solidFill>
                  <a:schemeClr val="tx1">
                    <a:lumMod val="75000"/>
                    <a:lumOff val="25000"/>
                  </a:schemeClr>
                </a:solidFill>
              </a:rPr>
              <a:t>Teleswallowing</a:t>
            </a:r>
            <a:r>
              <a:rPr lang="en-GB" sz="1400" dirty="0">
                <a:solidFill>
                  <a:schemeClr val="tx1">
                    <a:lumMod val="75000"/>
                    <a:lumOff val="25000"/>
                  </a:schemeClr>
                </a:solidFill>
              </a:rPr>
              <a:t>, Stocks Hall</a:t>
            </a:r>
          </a:p>
          <a:p>
            <a:r>
              <a:rPr lang="en-GB" sz="1600" dirty="0">
                <a:solidFill>
                  <a:schemeClr val="tx1">
                    <a:lumMod val="75000"/>
                    <a:lumOff val="25000"/>
                  </a:schemeClr>
                </a:solidFill>
              </a:rPr>
              <a:t>15. Apprenticeships				Slide 21</a:t>
            </a:r>
          </a:p>
          <a:p>
            <a:r>
              <a:rPr lang="en-GB" sz="1600" dirty="0">
                <a:solidFill>
                  <a:schemeClr val="tx1">
                    <a:lumMod val="75000"/>
                    <a:lumOff val="25000"/>
                  </a:schemeClr>
                </a:solidFill>
              </a:rPr>
              <a:t>16. NECS Capacity Tracker 			Slide 22</a:t>
            </a:r>
          </a:p>
          <a:p>
            <a:r>
              <a:rPr lang="en-GB" sz="1600" dirty="0">
                <a:solidFill>
                  <a:schemeClr val="tx1">
                    <a:lumMod val="75000"/>
                    <a:lumOff val="25000"/>
                  </a:schemeClr>
                </a:solidFill>
              </a:rPr>
              <a:t>17. NWADASS Quality Webinars 			Slide 23</a:t>
            </a:r>
          </a:p>
          <a:p>
            <a:r>
              <a:rPr lang="en-GB" sz="1600" dirty="0">
                <a:solidFill>
                  <a:schemeClr val="tx1">
                    <a:lumMod val="75000"/>
                    <a:lumOff val="25000"/>
                  </a:schemeClr>
                </a:solidFill>
              </a:rPr>
              <a:t>18. Skills for Care Webinars 			Slide 24</a:t>
            </a:r>
          </a:p>
          <a:p>
            <a:r>
              <a:rPr lang="en-GB" sz="1600" dirty="0"/>
              <a:t>19. Getting your COVID Vaccine		  	Slide 25</a:t>
            </a:r>
          </a:p>
        </p:txBody>
      </p:sp>
    </p:spTree>
    <p:extLst>
      <p:ext uri="{BB962C8B-B14F-4D97-AF65-F5344CB8AC3E}">
        <p14:creationId xmlns:p14="http://schemas.microsoft.com/office/powerpoint/2010/main" val="169813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367030" y="268663"/>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E-Learning – COVID 19</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74570" y="1420264"/>
            <a:ext cx="11305212" cy="4790967"/>
          </a:xfrm>
        </p:spPr>
        <p:txBody>
          <a:bodyPr>
            <a:normAutofit/>
          </a:bodyPr>
          <a:lstStyle/>
          <a:p>
            <a:r>
              <a:rPr lang="en-GB" sz="2000" dirty="0"/>
              <a:t>Free online training materials have been developed to support care staff:</a:t>
            </a:r>
          </a:p>
          <a:p>
            <a:pPr marL="457200" indent="-457200">
              <a:buAutoNum type="arabicPeriod"/>
            </a:pPr>
            <a:endParaRPr lang="en-GB" sz="2000" dirty="0"/>
          </a:p>
          <a:p>
            <a:pPr marL="457200" indent="-457200">
              <a:buAutoNum type="arabicPeriod"/>
            </a:pPr>
            <a:endParaRPr lang="en-GB" dirty="0"/>
          </a:p>
          <a:p>
            <a:pPr marL="457200" indent="-457200">
              <a:buAutoNum type="arabicPeriod"/>
            </a:pPr>
            <a:endParaRPr lang="en-GB" dirty="0"/>
          </a:p>
          <a:p>
            <a:endParaRPr lang="en-GB"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E2A8C7D-24A6-4201-98D5-FD7F25D04DA4}"/>
              </a:ext>
            </a:extLst>
          </p:cNvPr>
          <p:cNvSpPr>
            <a:spLocks noChangeArrowheads="1"/>
          </p:cNvSpPr>
          <p:nvPr/>
        </p:nvSpPr>
        <p:spPr bwMode="auto">
          <a:xfrm>
            <a:off x="349906" y="1832766"/>
            <a:ext cx="106553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u="sng" strike="noStrike" cap="none" normalizeH="0" baseline="0" dirty="0">
                <a:ln>
                  <a:noFill/>
                </a:ln>
                <a:solidFill>
                  <a:schemeClr val="tx1"/>
                </a:solidFill>
                <a:effectLst/>
                <a:latin typeface="Arial" panose="020B0604020202020204" pitchFamily="34" charset="0"/>
                <a:ea typeface="Calibri" panose="020F0502020204030204" pitchFamily="34" charset="0"/>
              </a:rPr>
              <a:t>Health Education England e-learning programme </a:t>
            </a:r>
          </a:p>
          <a:p>
            <a:pPr eaLnBrk="0" fontAlgn="base" hangingPunct="0">
              <a:spcBef>
                <a:spcPct val="0"/>
              </a:spcBef>
              <a:spcAft>
                <a:spcPct val="0"/>
              </a:spcAft>
            </a:pPr>
            <a:r>
              <a:rPr lang="en-GB" altLang="en-US" sz="1600" dirty="0">
                <a:latin typeface="Arial" panose="020B0604020202020204" pitchFamily="34" charset="0"/>
                <a:ea typeface="Calibri" panose="020F0502020204030204" pitchFamily="34" charset="0"/>
              </a:rPr>
              <a:t>All resources are freely available to colleagues working in the NHS, independent sector, and social care. </a:t>
            </a:r>
            <a:endParaRPr lang="en-GB" altLang="en-US"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There are modules on returning to work, end of life care for people with Covid-19 and advice on staff wellbeing.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3"/>
              </a:rPr>
              <a:t>https://portal.e-lfh.org.uk/Component/Details/604722</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a:t>
            </a:r>
            <a:r>
              <a:rPr kumimoji="0" lang="en-GB" altLang="en-US" sz="1600" b="1" i="0" u="sng" strike="noStrike" cap="none" normalizeH="0" baseline="0" dirty="0">
                <a:ln>
                  <a:noFill/>
                </a:ln>
                <a:solidFill>
                  <a:schemeClr val="tx1"/>
                </a:solidFill>
                <a:effectLst/>
                <a:latin typeface="Arial" panose="020B0604020202020204" pitchFamily="34" charset="0"/>
                <a:ea typeface="Calibri" panose="020F0502020204030204" pitchFamily="34" charset="0"/>
              </a:rPr>
              <a:t>Queens Nursing Institute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developed a comprehensive set of resources for nurses adapting to working in new settings as a result of Covid-19, including induction checklists and rapid training resources for working in Care Homes. </a:t>
            </a:r>
            <a:b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4"/>
              </a:rPr>
              <a:t>https://www.qni.org.uk/nursing-in-the-community/care-home-nurses-network/coronavirus-information-centre/</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eaLnBrk="0" fontAlgn="base" hangingPunct="0">
              <a:spcBef>
                <a:spcPct val="0"/>
              </a:spcBef>
              <a:spcAft>
                <a:spcPct val="0"/>
              </a:spcAft>
            </a:pPr>
            <a:r>
              <a:rPr lang="en-GB" altLang="en-US" sz="1600" b="1" u="sng" dirty="0">
                <a:latin typeface="Arial" panose="020B0604020202020204" pitchFamily="34" charset="0"/>
                <a:ea typeface="Calibri" panose="020F0502020204030204" pitchFamily="34" charset="0"/>
              </a:rPr>
              <a:t>Skills for Care </a:t>
            </a:r>
            <a:r>
              <a:rPr lang="en-GB" altLang="en-US" sz="1600" dirty="0">
                <a:latin typeface="Arial" panose="020B0604020202020204" pitchFamily="34" charset="0"/>
                <a:ea typeface="Calibri" panose="020F0502020204030204" pitchFamily="34" charset="0"/>
              </a:rPr>
              <a:t>e-learning resources including training for volunteers, existing staff, rapid induction of new staff, and training for staff who are being redeployed. </a:t>
            </a:r>
            <a:r>
              <a:rPr lang="en-GB" altLang="en-US" sz="1600" dirty="0">
                <a:latin typeface="Arial" panose="020B0604020202020204" pitchFamily="34" charset="0"/>
                <a:ea typeface="Calibri" panose="020F0502020204030204" pitchFamily="34" charset="0"/>
                <a:hlinkClick r:id="rId5"/>
              </a:rPr>
              <a:t>https://www.skillsforcare.org.uk/About/News/COVID-19-Essential-training.aspx</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r>
              <a:rPr lang="en-GB" sz="1600" dirty="0">
                <a:latin typeface="Arial" panose="020B0604020202020204" pitchFamily="34" charset="0"/>
                <a:cs typeface="Arial" panose="020B0604020202020204" pitchFamily="34" charset="0"/>
              </a:rPr>
              <a:t>The </a:t>
            </a:r>
            <a:r>
              <a:rPr lang="en-GB" sz="1600" b="1" u="sng" dirty="0">
                <a:latin typeface="Arial" panose="020B0604020202020204" pitchFamily="34" charset="0"/>
                <a:cs typeface="Arial" panose="020B0604020202020204" pitchFamily="34" charset="0"/>
              </a:rPr>
              <a:t>World Health Organisation </a:t>
            </a:r>
            <a:r>
              <a:rPr lang="en-GB" sz="1600" dirty="0">
                <a:latin typeface="Arial" panose="020B0604020202020204" pitchFamily="34" charset="0"/>
                <a:cs typeface="Arial" panose="020B0604020202020204" pitchFamily="34" charset="0"/>
              </a:rPr>
              <a:t>are running a series of free </a:t>
            </a:r>
            <a:r>
              <a:rPr lang="en-GB" sz="1600" dirty="0" err="1">
                <a:latin typeface="Arial" panose="020B0604020202020204" pitchFamily="34" charset="0"/>
                <a:cs typeface="Arial" panose="020B0604020202020204" pitchFamily="34" charset="0"/>
              </a:rPr>
              <a:t>elearning</a:t>
            </a:r>
            <a:r>
              <a:rPr lang="en-GB" sz="1600" dirty="0">
                <a:latin typeface="Arial" panose="020B0604020202020204" pitchFamily="34" charset="0"/>
                <a:cs typeface="Arial" panose="020B0604020202020204" pitchFamily="34" charset="0"/>
              </a:rPr>
              <a:t> courses on various aspects of </a:t>
            </a:r>
          </a:p>
          <a:p>
            <a:r>
              <a:rPr lang="en-GB" sz="1600" dirty="0" err="1">
                <a:latin typeface="Arial" panose="020B0604020202020204" pitchFamily="34" charset="0"/>
                <a:cs typeface="Arial" panose="020B0604020202020204" pitchFamily="34" charset="0"/>
              </a:rPr>
              <a:t>Covid</a:t>
            </a:r>
            <a:r>
              <a:rPr lang="en-GB" sz="1600" dirty="0">
                <a:latin typeface="Arial" panose="020B0604020202020204" pitchFamily="34" charset="0"/>
                <a:cs typeface="Arial" panose="020B0604020202020204" pitchFamily="34" charset="0"/>
              </a:rPr>
              <a:t> 19. One of these relates to care homes. Please find a link below.</a:t>
            </a:r>
          </a:p>
          <a:p>
            <a:r>
              <a:rPr lang="en-GB" sz="1600" dirty="0">
                <a:latin typeface="Arial" panose="020B0604020202020204" pitchFamily="34" charset="0"/>
                <a:cs typeface="Arial" panose="020B0604020202020204" pitchFamily="34" charset="0"/>
              </a:rPr>
              <a:t> </a:t>
            </a:r>
          </a:p>
          <a:p>
            <a:r>
              <a:rPr lang="en-GB" sz="1600" u="sng" dirty="0">
                <a:latin typeface="Arial" panose="020B0604020202020204" pitchFamily="34" charset="0"/>
                <a:cs typeface="Arial" panose="020B0604020202020204" pitchFamily="34" charset="0"/>
                <a:hlinkClick r:id="rId6"/>
              </a:rPr>
              <a:t>https://openwho.org/courses/LTCF-COVID-19</a:t>
            </a:r>
            <a:endParaRPr lang="en-GB"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close up of a person&#10;&#10;Description automatically generated">
            <a:extLst>
              <a:ext uri="{FF2B5EF4-FFF2-40B4-BE49-F238E27FC236}">
                <a16:creationId xmlns:a16="http://schemas.microsoft.com/office/drawing/2014/main" id="{38571C03-8592-485F-958B-970D19E93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7452" y="198945"/>
            <a:ext cx="3126321" cy="1572266"/>
          </a:xfrm>
          <a:prstGeom prst="rect">
            <a:avLst/>
          </a:prstGeom>
        </p:spPr>
      </p:pic>
    </p:spTree>
    <p:extLst>
      <p:ext uri="{BB962C8B-B14F-4D97-AF65-F5344CB8AC3E}">
        <p14:creationId xmlns:p14="http://schemas.microsoft.com/office/powerpoint/2010/main" val="253685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367030" y="268663"/>
            <a:ext cx="11233150" cy="2009464"/>
          </a:xfrm>
        </p:spPr>
        <p:txBody>
          <a:bodyPr>
            <a:normAutofit/>
          </a:bodyPr>
          <a:lstStyle/>
          <a:p>
            <a:pPr marL="228600" lvl="0">
              <a:spcBef>
                <a:spcPts val="1000"/>
              </a:spcBef>
            </a:pPr>
            <a:br>
              <a:rPr lang="en-US" sz="1400" b="1" dirty="0">
                <a:solidFill>
                  <a:prstClr val="black"/>
                </a:solidFill>
                <a:latin typeface="Calibri" panose="020F0502020204030204"/>
                <a:ea typeface="+mn-ea"/>
                <a:cs typeface="+mn-cs"/>
              </a:rPr>
            </a:br>
            <a:r>
              <a:rPr lang="en-US" sz="5300" dirty="0">
                <a:solidFill>
                  <a:prstClr val="black"/>
                </a:solidFill>
                <a:latin typeface="Calibri" panose="020F0502020204030204"/>
                <a:ea typeface="+mn-ea"/>
                <a:cs typeface="+mn-cs"/>
              </a:rPr>
              <a:t>E-Learning materials:</a:t>
            </a:r>
            <a:br>
              <a:rPr lang="en-GB" dirty="0"/>
            </a:b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618" y="5891763"/>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D620F66A-926C-4BB2-84E5-63127BBC3750}"/>
              </a:ext>
            </a:extLst>
          </p:cNvPr>
          <p:cNvGraphicFramePr>
            <a:graphicFrameLocks noGrp="1"/>
          </p:cNvGraphicFramePr>
          <p:nvPr>
            <p:extLst>
              <p:ext uri="{D42A27DB-BD31-4B8C-83A1-F6EECF244321}">
                <p14:modId xmlns:p14="http://schemas.microsoft.com/office/powerpoint/2010/main" val="967394054"/>
              </p:ext>
            </p:extLst>
          </p:nvPr>
        </p:nvGraphicFramePr>
        <p:xfrm>
          <a:off x="286517" y="4331970"/>
          <a:ext cx="4354063" cy="2154436"/>
        </p:xfrm>
        <a:graphic>
          <a:graphicData uri="http://schemas.openxmlformats.org/drawingml/2006/table">
            <a:tbl>
              <a:tblPr firstRow="1" firstCol="1" bandRow="1"/>
              <a:tblGrid>
                <a:gridCol w="4354063">
                  <a:extLst>
                    <a:ext uri="{9D8B030D-6E8A-4147-A177-3AD203B41FA5}">
                      <a16:colId xmlns:a16="http://schemas.microsoft.com/office/drawing/2014/main" val="265055899"/>
                    </a:ext>
                  </a:extLst>
                </a:gridCol>
              </a:tblGrid>
              <a:tr h="2154436">
                <a:tc>
                  <a:txBody>
                    <a:bodyPr/>
                    <a:lstStyle/>
                    <a:p>
                      <a:pPr>
                        <a:lnSpc>
                          <a:spcPts val="1575"/>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lnL>
                      <a:noFill/>
                    </a:lnL>
                    <a:lnR>
                      <a:noFill/>
                    </a:lnR>
                    <a:lnT>
                      <a:noFill/>
                    </a:lnT>
                    <a:lnB>
                      <a:noFill/>
                    </a:lnB>
                  </a:tcPr>
                </a:tc>
                <a:extLst>
                  <a:ext uri="{0D108BD9-81ED-4DB2-BD59-A6C34878D82A}">
                    <a16:rowId xmlns:a16="http://schemas.microsoft.com/office/drawing/2014/main" val="241707918"/>
                  </a:ext>
                </a:extLst>
              </a:tr>
            </a:tbl>
          </a:graphicData>
        </a:graphic>
      </p:graphicFrame>
      <p:graphicFrame>
        <p:nvGraphicFramePr>
          <p:cNvPr id="10" name="Table 9">
            <a:extLst>
              <a:ext uri="{FF2B5EF4-FFF2-40B4-BE49-F238E27FC236}">
                <a16:creationId xmlns:a16="http://schemas.microsoft.com/office/drawing/2014/main" id="{79761714-FB53-41BD-8417-7ADE78CAA68D}"/>
              </a:ext>
            </a:extLst>
          </p:cNvPr>
          <p:cNvGraphicFramePr>
            <a:graphicFrameLocks noGrp="1"/>
          </p:cNvGraphicFramePr>
          <p:nvPr>
            <p:extLst>
              <p:ext uri="{D42A27DB-BD31-4B8C-83A1-F6EECF244321}">
                <p14:modId xmlns:p14="http://schemas.microsoft.com/office/powerpoint/2010/main" val="1393656597"/>
              </p:ext>
            </p:extLst>
          </p:nvPr>
        </p:nvGraphicFramePr>
        <p:xfrm>
          <a:off x="318545" y="3982494"/>
          <a:ext cx="10752270" cy="711200"/>
        </p:xfrm>
        <a:graphic>
          <a:graphicData uri="http://schemas.openxmlformats.org/drawingml/2006/table">
            <a:tbl>
              <a:tblPr firstRow="1" firstCol="1" bandRow="1"/>
              <a:tblGrid>
                <a:gridCol w="10752270">
                  <a:extLst>
                    <a:ext uri="{9D8B030D-6E8A-4147-A177-3AD203B41FA5}">
                      <a16:colId xmlns:a16="http://schemas.microsoft.com/office/drawing/2014/main" val="491342030"/>
                    </a:ext>
                  </a:extLst>
                </a:gridCol>
              </a:tblGrid>
              <a:tr h="711200">
                <a:tc>
                  <a:txBody>
                    <a:bodyPr/>
                    <a:lstStyle/>
                    <a:p>
                      <a:pPr>
                        <a:lnSpc>
                          <a:spcPts val="1275"/>
                        </a:lnSpc>
                        <a:spcAft>
                          <a:spcPts val="0"/>
                        </a:spcAft>
                      </a:pPr>
                      <a:r>
                        <a:rPr lang="en-GB" sz="1600" b="1" u="sng" dirty="0">
                          <a:solidFill>
                            <a:srgbClr val="000000"/>
                          </a:solidFill>
                          <a:effectLst/>
                          <a:latin typeface="Arial" panose="020B0604020202020204" pitchFamily="34" charset="0"/>
                          <a:ea typeface="Times New Roman" panose="02020603050405020304" pitchFamily="18" charset="0"/>
                        </a:rPr>
                        <a:t>Social Care Institute for Excellence </a:t>
                      </a:r>
                      <a:r>
                        <a:rPr lang="en-GB" sz="1600" b="0" dirty="0">
                          <a:solidFill>
                            <a:srgbClr val="000000"/>
                          </a:solidFill>
                          <a:effectLst/>
                          <a:latin typeface="Arial" panose="020B0604020202020204" pitchFamily="34" charset="0"/>
                          <a:ea typeface="Times New Roman" panose="02020603050405020304" pitchFamily="18" charset="0"/>
                        </a:rPr>
                        <a:t>has online latest information and training for social care staff, sorted by topic.</a:t>
                      </a:r>
                      <a:r>
                        <a:rPr lang="en-GB" sz="1600" dirty="0"/>
                        <a:t> </a:t>
                      </a:r>
                    </a:p>
                  </a:txBody>
                  <a:tcPr marL="95250" marR="95250" marT="95250" marB="95250">
                    <a:lnL>
                      <a:noFill/>
                    </a:lnL>
                    <a:lnR>
                      <a:noFill/>
                    </a:lnR>
                    <a:lnT>
                      <a:noFill/>
                    </a:lnT>
                    <a:lnB>
                      <a:noFill/>
                    </a:lnB>
                  </a:tcPr>
                </a:tc>
                <a:extLst>
                  <a:ext uri="{0D108BD9-81ED-4DB2-BD59-A6C34878D82A}">
                    <a16:rowId xmlns:a16="http://schemas.microsoft.com/office/drawing/2014/main" val="1917844106"/>
                  </a:ext>
                </a:extLst>
              </a:tr>
            </a:tbl>
          </a:graphicData>
        </a:graphic>
      </p:graphicFrame>
      <p:sp>
        <p:nvSpPr>
          <p:cNvPr id="9" name="Rectangle 3">
            <a:extLst>
              <a:ext uri="{FF2B5EF4-FFF2-40B4-BE49-F238E27FC236}">
                <a16:creationId xmlns:a16="http://schemas.microsoft.com/office/drawing/2014/main" id="{561DD2B4-BC61-4C56-A7F3-97EA1C036628}"/>
              </a:ext>
            </a:extLst>
          </p:cNvPr>
          <p:cNvSpPr>
            <a:spLocks noChangeArrowheads="1"/>
          </p:cNvSpPr>
          <p:nvPr/>
        </p:nvSpPr>
        <p:spPr bwMode="auto">
          <a:xfrm>
            <a:off x="318546" y="3128356"/>
            <a:ext cx="10784298" cy="174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1600" b="1" i="0" u="sng" strike="noStrike" cap="none" normalizeH="0" baseline="0" dirty="0">
                <a:ln>
                  <a:noFill/>
                </a:ln>
                <a:solidFill>
                  <a:schemeClr val="tx1"/>
                </a:solidFill>
                <a:effectLst/>
                <a:latin typeface="Arial" panose="020B0604020202020204" pitchFamily="34" charset="0"/>
                <a:ea typeface="Calibri" panose="020F0502020204030204" pitchFamily="34" charset="0"/>
              </a:rPr>
              <a:t>Skills for Care </a:t>
            </a:r>
            <a:r>
              <a:rPr lang="en-GB" altLang="en-US" sz="1600" dirty="0">
                <a:latin typeface="Arial" panose="020B0604020202020204" pitchFamily="34" charset="0"/>
                <a:ea typeface="Calibri" panose="020F0502020204030204" pitchFamily="34" charset="0"/>
              </a:rPr>
              <a:t>have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e-learning resources, guides and a wealth of information regarding the learning </a:t>
            </a:r>
            <a:r>
              <a:rPr lang="en-GB" altLang="en-US" sz="1600" dirty="0">
                <a:latin typeface="Arial" panose="020B0604020202020204" pitchFamily="34" charset="0"/>
                <a:ea typeface="Calibri" panose="020F0502020204030204" pitchFamily="34" charset="0"/>
              </a:rPr>
              <a:t>and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development of your staff, to look at the resources available click here: </a:t>
            </a:r>
          </a:p>
          <a:p>
            <a:pPr lvl="0" eaLnBrk="0" fontAlgn="base" hangingPunct="0">
              <a:spcBef>
                <a:spcPct val="0"/>
              </a:spcBef>
              <a:spcAft>
                <a:spcPct val="0"/>
              </a:spcAft>
            </a:pPr>
            <a:r>
              <a:rPr lang="en-GB" altLang="en-US" sz="1600" dirty="0">
                <a:latin typeface="Arial" panose="020B0604020202020204" pitchFamily="34" charset="0"/>
                <a:ea typeface="Calibri" panose="020F0502020204030204" pitchFamily="34" charset="0"/>
                <a:hlinkClick r:id="rId3"/>
              </a:rPr>
              <a:t>https://www.skillsforcare.org.uk/Learning-development/Learning-and-development.aspx</a:t>
            </a:r>
            <a:endParaRPr lang="en-GB" altLang="en-US" sz="1600" dirty="0">
              <a:latin typeface="Arial" panose="020B0604020202020204" pitchFamily="34" charset="0"/>
              <a:ea typeface="Calibri" panose="020F0502020204030204" pitchFamily="34" charset="0"/>
            </a:endParaRPr>
          </a:p>
          <a:p>
            <a:pPr lvl="0" eaLnBrk="0" fontAlgn="base" hangingPunct="0">
              <a:spcBef>
                <a:spcPct val="0"/>
              </a:spcBef>
              <a:spcAft>
                <a:spcPct val="0"/>
              </a:spcAft>
            </a:pPr>
            <a:endParaRPr lang="en-GB" altLang="en-US" sz="1600" dirty="0">
              <a:latin typeface="Arial" panose="020B0604020202020204" pitchFamily="34" charset="0"/>
              <a:ea typeface="Calibri" panose="020F0502020204030204" pitchFamily="34" charset="0"/>
            </a:endParaRPr>
          </a:p>
          <a:p>
            <a:pPr lvl="0" eaLnBrk="0" fontAlgn="base" hangingPunct="0">
              <a:spcBef>
                <a:spcPct val="0"/>
              </a:spcBef>
              <a:spcAft>
                <a:spcPct val="0"/>
              </a:spcAft>
            </a:pPr>
            <a:endParaRPr lang="en-GB" altLang="en-US" sz="1600" dirty="0">
              <a:latin typeface="Arial" panose="020B0604020202020204" pitchFamily="34" charset="0"/>
              <a:ea typeface="Calibri" panose="020F0502020204030204" pitchFamily="34" charset="0"/>
            </a:endParaRPr>
          </a:p>
          <a:p>
            <a:pPr lvl="0" eaLnBrk="0" fontAlgn="base" hangingPunct="0">
              <a:spcBef>
                <a:spcPct val="0"/>
              </a:spcBef>
              <a:spcAft>
                <a:spcPct val="0"/>
              </a:spcAft>
            </a:pPr>
            <a:endParaRPr kumimoji="0" lang="en-GB" altLang="en-US" sz="14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EE2D0A9-21B4-4F77-AE2C-93BD659A58A5}"/>
              </a:ext>
            </a:extLst>
          </p:cNvPr>
          <p:cNvSpPr/>
          <p:nvPr/>
        </p:nvSpPr>
        <p:spPr>
          <a:xfrm>
            <a:off x="4937760" y="4331970"/>
            <a:ext cx="4487858" cy="2103584"/>
          </a:xfrm>
          <a:prstGeom prst="rect">
            <a:avLst/>
          </a:prstGeom>
        </p:spPr>
        <p:txBody>
          <a:bodyPr wrap="square">
            <a:spAutoFit/>
          </a:bodyPr>
          <a:lstStyle/>
          <a:p>
            <a:pPr lvl="0" eaLnBrk="0" fontAlgn="base" hangingPunct="0">
              <a:spcBef>
                <a:spcPct val="0"/>
              </a:spcBef>
              <a:spcAft>
                <a:spcPct val="0"/>
              </a:spcAft>
            </a:pPr>
            <a:endParaRPr lang="en-GB" altLang="en-US" sz="1600" dirty="0">
              <a:latin typeface="Arial" panose="020B0604020202020204" pitchFamily="34" charset="0"/>
            </a:endParaRPr>
          </a:p>
        </p:txBody>
      </p:sp>
      <p:sp>
        <p:nvSpPr>
          <p:cNvPr id="11" name="Rectangle 2">
            <a:extLst>
              <a:ext uri="{FF2B5EF4-FFF2-40B4-BE49-F238E27FC236}">
                <a16:creationId xmlns:a16="http://schemas.microsoft.com/office/drawing/2014/main" id="{CF00C8C5-28AB-4F53-A838-118A93E82DD1}"/>
              </a:ext>
            </a:extLst>
          </p:cNvPr>
          <p:cNvSpPr>
            <a:spLocks noChangeArrowheads="1"/>
          </p:cNvSpPr>
          <p:nvPr/>
        </p:nvSpPr>
        <p:spPr bwMode="auto">
          <a:xfrm>
            <a:off x="318545" y="1523248"/>
            <a:ext cx="106553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600" b="1" i="0" u="sng" strike="noStrike" cap="none" normalizeH="0" baseline="0" dirty="0">
                <a:ln>
                  <a:noFill/>
                </a:ln>
                <a:solidFill>
                  <a:schemeClr val="tx1"/>
                </a:solidFill>
                <a:effectLst/>
                <a:latin typeface="Arial" panose="020B0604020202020204" pitchFamily="34" charset="0"/>
                <a:ea typeface="Calibri" panose="020F0502020204030204" pitchFamily="34" charset="0"/>
              </a:rPr>
              <a:t>Health Education England e-learning programme </a:t>
            </a:r>
            <a:r>
              <a:rPr kumimoji="0" lang="en-GB" alt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eLfH</a:t>
            </a:r>
            <a:r>
              <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GB" altLang="en-US" sz="1600" dirty="0">
                <a:latin typeface="Arial" panose="020B0604020202020204" pitchFamily="34" charset="0"/>
                <a:ea typeface="Calibri" panose="020F0502020204030204" pitchFamily="34" charset="0"/>
                <a:hlinkClick r:id="rId4"/>
              </a:rPr>
              <a:t>https://www.e-lfh.org.uk/programmes/</a:t>
            </a:r>
            <a:endParaRPr lang="en-GB" altLang="en-US" sz="16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eaLnBrk="0" fontAlgn="base" hangingPunct="0">
              <a:spcBef>
                <a:spcPct val="0"/>
              </a:spcBef>
              <a:spcAft>
                <a:spcPct val="0"/>
              </a:spcAft>
            </a:pPr>
            <a:r>
              <a:rPr lang="en-GB" altLang="en-US" sz="1600" dirty="0">
                <a:latin typeface="Arial" panose="020B0604020202020204" pitchFamily="34" charset="0"/>
                <a:ea typeface="Calibri" panose="020F0502020204030204" pitchFamily="34" charset="0"/>
              </a:rPr>
              <a:t>All resources are freely available to colleagues working in the NHS, independent sector, and social care. </a:t>
            </a:r>
            <a:r>
              <a:rPr lang="en-GB" altLang="en-US" sz="1600" dirty="0">
                <a:latin typeface="Arial" panose="020B0604020202020204" pitchFamily="34" charset="0"/>
              </a:rPr>
              <a:t> </a:t>
            </a:r>
            <a:r>
              <a:rPr lang="en-GB" altLang="en-US" sz="1600" dirty="0">
                <a:latin typeface="Arial" panose="020B0604020202020204" pitchFamily="34" charset="0"/>
                <a:ea typeface="Calibri" panose="020F0502020204030204" pitchFamily="34" charset="0"/>
              </a:rPr>
              <a:t>The full catalogue of over 100 e-learning materials including topics such as:</a:t>
            </a:r>
          </a:p>
          <a:p>
            <a:pPr eaLnBrk="0" fontAlgn="base" hangingPunct="0">
              <a:spcBef>
                <a:spcPct val="0"/>
              </a:spcBef>
              <a:spcAft>
                <a:spcPct val="0"/>
              </a:spcAft>
            </a:pPr>
            <a:r>
              <a:rPr lang="en-GB" altLang="en-US" sz="1600" i="1" dirty="0">
                <a:latin typeface="Arial" panose="020B0604020202020204" pitchFamily="34" charset="0"/>
                <a:ea typeface="Calibri" panose="020F0502020204030204" pitchFamily="34" charset="0"/>
              </a:rPr>
              <a:t>MCA	Medications  	dementia	 	preventing </a:t>
            </a:r>
            <a:r>
              <a:rPr lang="en-GB" i="1" dirty="0"/>
              <a:t>falls 	end of life care 	improving mouth care care certificate 	hydration		management and leadership skills	</a:t>
            </a:r>
            <a:r>
              <a:rPr lang="en-GB" sz="1600" i="1" dirty="0"/>
              <a:t> </a:t>
            </a:r>
            <a:r>
              <a:rPr lang="en-GB" i="1" dirty="0"/>
              <a:t>continence	safeguarding</a:t>
            </a:r>
            <a:endParaRPr kumimoji="0" lang="en-GB" altLang="en-US"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descr="A picture containing sign, table&#10;&#10;Description automatically generated">
            <a:extLst>
              <a:ext uri="{FF2B5EF4-FFF2-40B4-BE49-F238E27FC236}">
                <a16:creationId xmlns:a16="http://schemas.microsoft.com/office/drawing/2014/main" id="{E24911B6-93E5-4DA6-9021-B14FC7393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6849" y="255037"/>
            <a:ext cx="2804188" cy="1410262"/>
          </a:xfrm>
          <a:prstGeom prst="rect">
            <a:avLst/>
          </a:prstGeom>
        </p:spPr>
      </p:pic>
      <p:sp>
        <p:nvSpPr>
          <p:cNvPr id="4" name="Rectangle 3">
            <a:extLst>
              <a:ext uri="{FF2B5EF4-FFF2-40B4-BE49-F238E27FC236}">
                <a16:creationId xmlns:a16="http://schemas.microsoft.com/office/drawing/2014/main" id="{D04800B9-AFEE-4E9F-A8FA-1500C2E53AC2}"/>
              </a:ext>
            </a:extLst>
          </p:cNvPr>
          <p:cNvSpPr/>
          <p:nvPr/>
        </p:nvSpPr>
        <p:spPr>
          <a:xfrm>
            <a:off x="236944" y="4404229"/>
            <a:ext cx="5110705" cy="2031325"/>
          </a:xfrm>
          <a:prstGeom prst="rect">
            <a:avLst/>
          </a:prstGeom>
        </p:spPr>
        <p:txBody>
          <a:bodyPr wrap="square">
            <a:spAutoFit/>
          </a:bodyPr>
          <a:lstStyle/>
          <a:p>
            <a:r>
              <a:rPr lang="en-GB" sz="1400" b="1" dirty="0">
                <a:solidFill>
                  <a:srgbClr val="0F61AB"/>
                </a:solidFill>
                <a:latin typeface="Arial" panose="020B0604020202020204" pitchFamily="34" charset="0"/>
                <a:ea typeface="Calibri" panose="020F0502020204030204" pitchFamily="34" charset="0"/>
              </a:rPr>
              <a:t>Free e-learning courses</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Advocacy under the Care Act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Dementia awareness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Infection control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One Page Profile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Organisational change in social care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11">
                  <a:extLst>
                    <a:ext uri="{A12FA001-AC4F-418D-AE19-62706E023703}">
                      <ahyp:hlinkClr xmlns:ahyp="http://schemas.microsoft.com/office/drawing/2018/hyperlinkcolor" val="tx"/>
                    </a:ext>
                  </a:extLst>
                </a:hlinkClick>
              </a:rPr>
              <a:t>Personalisation: introduction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12">
                  <a:extLst>
                    <a:ext uri="{A12FA001-AC4F-418D-AE19-62706E023703}">
                      <ahyp:hlinkClr xmlns:ahyp="http://schemas.microsoft.com/office/drawing/2018/hyperlinkcolor" val="tx"/>
                    </a:ext>
                  </a:extLst>
                </a:hlinkClick>
              </a:rPr>
              <a:t>Quality improvement in health and social care course</a:t>
            </a:r>
            <a:endParaRPr lang="en-GB" sz="1400"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u="sng" dirty="0">
                <a:solidFill>
                  <a:srgbClr val="0F61AB"/>
                </a:solidFill>
                <a:latin typeface="Arial" panose="020B0604020202020204" pitchFamily="34" charset="0"/>
                <a:ea typeface="Times New Roman" panose="02020603050405020304" pitchFamily="18" charset="0"/>
                <a:hlinkClick r:id="rId13">
                  <a:extLst>
                    <a:ext uri="{A12FA001-AC4F-418D-AE19-62706E023703}">
                      <ahyp:hlinkClr xmlns:ahyp="http://schemas.microsoft.com/office/drawing/2018/hyperlinkcolor" val="tx"/>
                    </a:ext>
                  </a:extLst>
                </a:hlinkClick>
              </a:rPr>
              <a:t>Reablement for care staff course</a:t>
            </a:r>
            <a:endParaRPr lang="en-GB" sz="1400" dirty="0">
              <a:latin typeface="Calibri" panose="020F0502020204030204" pitchFamily="34" charset="0"/>
              <a:ea typeface="Calibri" panose="020F0502020204030204" pitchFamily="34" charset="0"/>
            </a:endParaRPr>
          </a:p>
        </p:txBody>
      </p:sp>
      <p:graphicFrame>
        <p:nvGraphicFramePr>
          <p:cNvPr id="13" name="Table 12">
            <a:extLst>
              <a:ext uri="{FF2B5EF4-FFF2-40B4-BE49-F238E27FC236}">
                <a16:creationId xmlns:a16="http://schemas.microsoft.com/office/drawing/2014/main" id="{9C9D6D22-B187-44AF-AB2B-406DC755C3C9}"/>
              </a:ext>
            </a:extLst>
          </p:cNvPr>
          <p:cNvGraphicFramePr>
            <a:graphicFrameLocks noGrp="1"/>
          </p:cNvGraphicFramePr>
          <p:nvPr>
            <p:extLst>
              <p:ext uri="{D42A27DB-BD31-4B8C-83A1-F6EECF244321}">
                <p14:modId xmlns:p14="http://schemas.microsoft.com/office/powerpoint/2010/main" val="1736523449"/>
              </p:ext>
            </p:extLst>
          </p:nvPr>
        </p:nvGraphicFramePr>
        <p:xfrm>
          <a:off x="5170259" y="4316243"/>
          <a:ext cx="4432750" cy="2811274"/>
        </p:xfrm>
        <a:graphic>
          <a:graphicData uri="http://schemas.openxmlformats.org/drawingml/2006/table">
            <a:tbl>
              <a:tblPr firstRow="1" firstCol="1" bandRow="1"/>
              <a:tblGrid>
                <a:gridCol w="4432750">
                  <a:extLst>
                    <a:ext uri="{9D8B030D-6E8A-4147-A177-3AD203B41FA5}">
                      <a16:colId xmlns:a16="http://schemas.microsoft.com/office/drawing/2014/main" val="428909324"/>
                    </a:ext>
                  </a:extLst>
                </a:gridCol>
              </a:tblGrid>
              <a:tr h="2811274">
                <a:tc>
                  <a:txBody>
                    <a:bodyPr/>
                    <a:lstStyle/>
                    <a:p>
                      <a:r>
                        <a:rPr lang="en-GB" sz="1600" b="1" kern="1200" dirty="0">
                          <a:solidFill>
                            <a:schemeClr val="accent5">
                              <a:lumMod val="50000"/>
                            </a:schemeClr>
                          </a:solidFill>
                          <a:effectLst/>
                          <a:latin typeface="+mn-lt"/>
                          <a:ea typeface="+mn-ea"/>
                          <a:cs typeface="+mn-cs"/>
                        </a:rPr>
                        <a:t>CPD-accredited paid-for courses</a:t>
                      </a:r>
                      <a:endParaRPr lang="en-GB" sz="1600" kern="1200" dirty="0">
                        <a:solidFill>
                          <a:schemeClr val="accent5">
                            <a:lumMod val="50000"/>
                          </a:schemeClr>
                        </a:solidFill>
                        <a:effectLst/>
                        <a:latin typeface="+mn-lt"/>
                        <a:ea typeface="+mn-ea"/>
                        <a:cs typeface="+mn-cs"/>
                      </a:endParaRPr>
                    </a:p>
                    <a:p>
                      <a:pPr lvl="0"/>
                      <a:r>
                        <a:rPr lang="en-GB" sz="1600" u="sng" kern="1200" dirty="0">
                          <a:solidFill>
                            <a:schemeClr val="tx1"/>
                          </a:solidFill>
                          <a:effectLst/>
                          <a:latin typeface="+mn-lt"/>
                          <a:ea typeface="+mn-ea"/>
                          <a:cs typeface="+mn-cs"/>
                          <a:hlinkClick r:id="rId14"/>
                        </a:rPr>
                        <a:t>Care Certificate course</a:t>
                      </a:r>
                      <a:endParaRPr lang="en-GB" sz="1600" kern="1200" dirty="0">
                        <a:solidFill>
                          <a:schemeClr val="tx1"/>
                        </a:solidFill>
                        <a:effectLst/>
                        <a:latin typeface="+mn-lt"/>
                        <a:ea typeface="+mn-ea"/>
                        <a:cs typeface="+mn-cs"/>
                      </a:endParaRPr>
                    </a:p>
                    <a:p>
                      <a:pPr lvl="0"/>
                      <a:r>
                        <a:rPr lang="en-GB" sz="1600" u="sng" kern="1200" dirty="0">
                          <a:solidFill>
                            <a:schemeClr val="tx1"/>
                          </a:solidFill>
                          <a:effectLst/>
                          <a:latin typeface="+mn-lt"/>
                          <a:ea typeface="+mn-ea"/>
                          <a:cs typeface="+mn-cs"/>
                          <a:hlinkClick r:id="rId15"/>
                        </a:rPr>
                        <a:t>Special educational needs and disability (SEND) course</a:t>
                      </a:r>
                      <a:endParaRPr lang="en-GB" sz="1600" kern="1200" dirty="0">
                        <a:solidFill>
                          <a:schemeClr val="tx1"/>
                        </a:solidFill>
                        <a:effectLst/>
                        <a:latin typeface="+mn-lt"/>
                        <a:ea typeface="+mn-ea"/>
                        <a:cs typeface="+mn-cs"/>
                      </a:endParaRPr>
                    </a:p>
                    <a:p>
                      <a:pPr lvl="0"/>
                      <a:r>
                        <a:rPr lang="en-GB" sz="1600" u="sng" kern="1200" dirty="0">
                          <a:solidFill>
                            <a:schemeClr val="tx1"/>
                          </a:solidFill>
                          <a:effectLst/>
                          <a:latin typeface="+mn-lt"/>
                          <a:ea typeface="+mn-ea"/>
                          <a:cs typeface="+mn-cs"/>
                          <a:hlinkClick r:id="rId16"/>
                        </a:rPr>
                        <a:t>Mental Capacity Act course</a:t>
                      </a:r>
                      <a:r>
                        <a:rPr lang="en-GB" sz="1600" kern="1200" dirty="0">
                          <a:solidFill>
                            <a:schemeClr val="tx1"/>
                          </a:solidFill>
                          <a:effectLst/>
                          <a:latin typeface="+mn-lt"/>
                          <a:ea typeface="+mn-ea"/>
                          <a:cs typeface="+mn-cs"/>
                        </a:rPr>
                        <a:t> </a:t>
                      </a:r>
                    </a:p>
                    <a:p>
                      <a:pPr lvl="0"/>
                      <a:r>
                        <a:rPr lang="en-GB" sz="1600" u="sng" kern="1200" dirty="0">
                          <a:solidFill>
                            <a:schemeClr val="tx1"/>
                          </a:solidFill>
                          <a:effectLst/>
                          <a:latin typeface="+mn-lt"/>
                          <a:ea typeface="+mn-ea"/>
                          <a:cs typeface="+mn-cs"/>
                          <a:hlinkClick r:id="rId17"/>
                        </a:rPr>
                        <a:t>Deprivation of Liberty Safeguards course</a:t>
                      </a:r>
                      <a:endParaRPr lang="en-GB" sz="1600" kern="1200" dirty="0">
                        <a:solidFill>
                          <a:schemeClr val="tx1"/>
                        </a:solidFill>
                        <a:effectLst/>
                        <a:latin typeface="+mn-lt"/>
                        <a:ea typeface="+mn-ea"/>
                        <a:cs typeface="+mn-cs"/>
                      </a:endParaRPr>
                    </a:p>
                    <a:p>
                      <a:pPr lvl="0"/>
                      <a:r>
                        <a:rPr lang="en-GB" sz="1600" u="sng" kern="1200" dirty="0">
                          <a:solidFill>
                            <a:schemeClr val="tx1"/>
                          </a:solidFill>
                          <a:effectLst/>
                          <a:latin typeface="+mn-lt"/>
                          <a:ea typeface="+mn-ea"/>
                          <a:cs typeface="+mn-cs"/>
                          <a:hlinkClick r:id="rId18"/>
                        </a:rPr>
                        <a:t>Tackling child sexual exploitation</a:t>
                      </a:r>
                      <a:endParaRPr lang="en-GB" sz="1600" kern="1200" dirty="0">
                        <a:solidFill>
                          <a:schemeClr val="tx1"/>
                        </a:solidFill>
                        <a:effectLst/>
                        <a:latin typeface="+mn-lt"/>
                        <a:ea typeface="+mn-ea"/>
                        <a:cs typeface="+mn-cs"/>
                      </a:endParaRPr>
                    </a:p>
                    <a:p>
                      <a:pPr lvl="0"/>
                      <a:r>
                        <a:rPr lang="en-GB" sz="1600" u="sng" kern="1200" dirty="0">
                          <a:solidFill>
                            <a:schemeClr val="tx1"/>
                          </a:solidFill>
                          <a:effectLst/>
                          <a:latin typeface="+mn-lt"/>
                          <a:ea typeface="+mn-ea"/>
                          <a:cs typeface="+mn-cs"/>
                          <a:hlinkClick r:id="rId19"/>
                        </a:rPr>
                        <a:t>Safeguarding adults course</a:t>
                      </a:r>
                      <a:endParaRPr lang="en-GB" sz="16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 </a:t>
                      </a:r>
                    </a:p>
                    <a:p>
                      <a:pPr>
                        <a:lnSpc>
                          <a:spcPts val="1575"/>
                        </a:lnSpc>
                        <a:spcAft>
                          <a:spcPts val="0"/>
                        </a:spcAft>
                      </a:pPr>
                      <a:endParaRPr lang="en-GB" sz="1000" dirty="0">
                        <a:effectLst/>
                        <a:latin typeface="Times New Roman" panose="02020603050405020304" pitchFamily="18" charset="0"/>
                        <a:ea typeface="Calibri" panose="020F0502020204030204" pitchFamily="34" charset="0"/>
                      </a:endParaRPr>
                    </a:p>
                  </a:txBody>
                  <a:tcPr marL="95250" marR="95250" marT="95250" marB="95250">
                    <a:lnL>
                      <a:noFill/>
                    </a:lnL>
                    <a:lnR>
                      <a:noFill/>
                    </a:lnR>
                    <a:lnT>
                      <a:noFill/>
                    </a:lnT>
                    <a:lnB>
                      <a:noFill/>
                    </a:lnB>
                  </a:tcPr>
                </a:tc>
                <a:extLst>
                  <a:ext uri="{0D108BD9-81ED-4DB2-BD59-A6C34878D82A}">
                    <a16:rowId xmlns:a16="http://schemas.microsoft.com/office/drawing/2014/main" val="3700842947"/>
                  </a:ext>
                </a:extLst>
              </a:tr>
            </a:tbl>
          </a:graphicData>
        </a:graphic>
      </p:graphicFrame>
    </p:spTree>
    <p:extLst>
      <p:ext uri="{BB962C8B-B14F-4D97-AF65-F5344CB8AC3E}">
        <p14:creationId xmlns:p14="http://schemas.microsoft.com/office/powerpoint/2010/main" val="413152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333360" y="0"/>
            <a:ext cx="10033265" cy="2537717"/>
          </a:xfrm>
        </p:spPr>
        <p:txBody>
          <a:bodyPr>
            <a:normAutofit/>
          </a:bodyPr>
          <a:lstStyle/>
          <a:p>
            <a:pPr marL="228600" lvl="0">
              <a:spcBef>
                <a:spcPts val="1000"/>
              </a:spcBef>
            </a:pPr>
            <a:r>
              <a:rPr lang="en-US" sz="4800" dirty="0">
                <a:solidFill>
                  <a:prstClr val="black"/>
                </a:solidFill>
                <a:latin typeface="Calibri" panose="020F0502020204030204"/>
              </a:rPr>
              <a:t>Video resources: </a:t>
            </a:r>
            <a:br>
              <a:rPr lang="en-US" dirty="0">
                <a:solidFill>
                  <a:prstClr val="black"/>
                </a:solidFill>
                <a:latin typeface="Calibri" panose="020F0502020204030204"/>
              </a:rPr>
            </a:br>
            <a:r>
              <a:rPr lang="en-US" sz="5400" dirty="0">
                <a:solidFill>
                  <a:schemeClr val="bg1"/>
                </a:solidFill>
              </a:rPr>
              <a:t>choice</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43394" y="1674289"/>
            <a:ext cx="11305212" cy="4825296"/>
          </a:xfrm>
        </p:spPr>
        <p:txBody>
          <a:bodyPr>
            <a:normAutofit/>
          </a:bodyPr>
          <a:lstStyle/>
          <a:p>
            <a:r>
              <a:rPr lang="en-GB" dirty="0"/>
              <a:t>1. A series of short videos (around 3 minutes each) describe how to take measurements from residents correctly (such as blood pressure and oxygen saturation), spot the soft signs of deterioration, and prevent the spread of infection.</a:t>
            </a:r>
          </a:p>
          <a:p>
            <a:r>
              <a:rPr lang="en-GB" u="sng" dirty="0">
                <a:hlinkClick r:id="rId2"/>
              </a:rPr>
              <a:t>https://www.youtube.com/playlist?list=PLrVQaAxyJE3cJ1fB9K2poc9pXn7b9WcQg</a:t>
            </a:r>
            <a:endParaRPr lang="en-GB" u="sng" dirty="0"/>
          </a:p>
          <a:p>
            <a:endParaRPr lang="en-GB" sz="1300" dirty="0"/>
          </a:p>
          <a:p>
            <a:pPr marL="457200" indent="-457200">
              <a:buAutoNum type="arabicPeriod" startAt="8"/>
            </a:pPr>
            <a:endParaRPr lang="en-GB" sz="2500" dirty="0"/>
          </a:p>
          <a:p>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351" y="6049196"/>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Younger people attracted to social care jobs as government ...">
            <a:extLst>
              <a:ext uri="{FF2B5EF4-FFF2-40B4-BE49-F238E27FC236}">
                <a16:creationId xmlns:a16="http://schemas.microsoft.com/office/drawing/2014/main" id="{84C5BB83-1E42-4398-B2A6-56DED9C7D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318" y="198423"/>
            <a:ext cx="3123322" cy="14758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223E83C-C490-41D2-838F-3B375B869226}"/>
              </a:ext>
            </a:extLst>
          </p:cNvPr>
          <p:cNvGraphicFramePr>
            <a:graphicFrameLocks noGrp="1"/>
          </p:cNvGraphicFramePr>
          <p:nvPr>
            <p:extLst>
              <p:ext uri="{D42A27DB-BD31-4B8C-83A1-F6EECF244321}">
                <p14:modId xmlns:p14="http://schemas.microsoft.com/office/powerpoint/2010/main" val="4015449827"/>
              </p:ext>
            </p:extLst>
          </p:nvPr>
        </p:nvGraphicFramePr>
        <p:xfrm>
          <a:off x="643036" y="3245036"/>
          <a:ext cx="8326303" cy="3413760"/>
        </p:xfrm>
        <a:graphic>
          <a:graphicData uri="http://schemas.openxmlformats.org/drawingml/2006/table">
            <a:tbl>
              <a:tblPr firstRow="1" firstCol="1" bandRow="1"/>
              <a:tblGrid>
                <a:gridCol w="4956380">
                  <a:extLst>
                    <a:ext uri="{9D8B030D-6E8A-4147-A177-3AD203B41FA5}">
                      <a16:colId xmlns:a16="http://schemas.microsoft.com/office/drawing/2014/main" val="2222643333"/>
                    </a:ext>
                  </a:extLst>
                </a:gridCol>
                <a:gridCol w="3369923">
                  <a:extLst>
                    <a:ext uri="{9D8B030D-6E8A-4147-A177-3AD203B41FA5}">
                      <a16:colId xmlns:a16="http://schemas.microsoft.com/office/drawing/2014/main" val="2020451510"/>
                    </a:ext>
                  </a:extLst>
                </a:gridCol>
              </a:tblGrid>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 Introduction to serious illness for carers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https://youtu.be/A6sg0mkcJIY</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377410"/>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2. Preventing the spread of infection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https://youtu.be/ZSV8eW5FwF8</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671984"/>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3. Soft signs of deterioration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https://youtu.be/7gMo13z3BYI</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792855"/>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4. NEWS What is it?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https://youtu.be/S-KWnrsOw8M</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523462"/>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5. Measuring the respiratory rate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9"/>
                        </a:rPr>
                        <a:t>https://youtu.be/ccKGzZXNKYs</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50607"/>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6. Measuring oxygen saturation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https://youtu.be/QabKghrtXps</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722468"/>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7. Measuring blood pressure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1"/>
                        </a:rPr>
                        <a:t>https://youtu.be/G8QkaAyqatE</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494054"/>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8. Measuring the heart rate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https://youtu.be/v4NrClgA8Nk</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091829"/>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9. Measuring level of alertness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3"/>
                        </a:rPr>
                        <a:t>https://youtu.be/mo1DCAJddkQ</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009137"/>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10. How to measure temperature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4"/>
                        </a:rPr>
                        <a:t>https://youtu.be/UxE6J9YBxqs</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19477"/>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11. Calculating and recording a NEWS score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5"/>
                        </a:rPr>
                        <a:t>https://youtu.be/eIlPesGSMmA</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572875"/>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12. Structured communication and escalation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6"/>
                        </a:rPr>
                        <a:t>https://youtu.be/Ki0BX61xhdw</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986012"/>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13. Treatment escalation plans and resuscitation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7"/>
                        </a:rPr>
                        <a:t>https://youtu.be/vXrRp7AW5E4</a:t>
                      </a:r>
                      <a:r>
                        <a:rPr lang="en-GB" sz="1600">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412"/>
                  </a:ext>
                </a:extLst>
              </a:tr>
              <a:tr h="0">
                <a:tc>
                  <a:txBody>
                    <a:bodyPr/>
                    <a:lstStyle/>
                    <a:p>
                      <a:pPr fontAlgn="base"/>
                      <a:r>
                        <a:rPr lang="en-GB" sz="1600">
                          <a:effectLst/>
                          <a:latin typeface="Calibri" panose="020F0502020204030204" pitchFamily="34" charset="0"/>
                          <a:ea typeface="Times New Roman" panose="02020603050405020304" pitchFamily="18" charset="0"/>
                          <a:cs typeface="Calibri" panose="020F0502020204030204" pitchFamily="34" charset="0"/>
                        </a:rPr>
                        <a:t>14. Recognising deterioration with a learning disability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8"/>
                        </a:rPr>
                        <a:t>https://youtu.be/vSWCPza8dCU</a:t>
                      </a:r>
                      <a:r>
                        <a:rPr lang="en-GB"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917946"/>
                  </a:ext>
                </a:extLst>
              </a:tr>
            </a:tbl>
          </a:graphicData>
        </a:graphic>
      </p:graphicFrame>
    </p:spTree>
    <p:extLst>
      <p:ext uri="{BB962C8B-B14F-4D97-AF65-F5344CB8AC3E}">
        <p14:creationId xmlns:p14="http://schemas.microsoft.com/office/powerpoint/2010/main" val="76568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333360" y="0"/>
            <a:ext cx="10033265" cy="2537717"/>
          </a:xfrm>
        </p:spPr>
        <p:txBody>
          <a:bodyPr>
            <a:normAutofit/>
          </a:bodyPr>
          <a:lstStyle/>
          <a:p>
            <a:pPr marL="228600" lvl="0">
              <a:spcBef>
                <a:spcPts val="1000"/>
              </a:spcBef>
            </a:pPr>
            <a:r>
              <a:rPr lang="en-US" sz="4800" dirty="0">
                <a:solidFill>
                  <a:prstClr val="black"/>
                </a:solidFill>
                <a:latin typeface="Calibri" panose="020F0502020204030204"/>
              </a:rPr>
              <a:t>Video resources: </a:t>
            </a:r>
            <a:br>
              <a:rPr lang="en-US" dirty="0">
                <a:solidFill>
                  <a:prstClr val="black"/>
                </a:solidFill>
                <a:latin typeface="Calibri" panose="020F0502020204030204"/>
              </a:rPr>
            </a:br>
            <a:r>
              <a:rPr lang="en-US" sz="5400" dirty="0">
                <a:solidFill>
                  <a:schemeClr val="bg1"/>
                </a:solidFill>
              </a:rPr>
              <a:t>choice</a:t>
            </a: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443394" y="1674289"/>
            <a:ext cx="11305212" cy="4825296"/>
          </a:xfrm>
        </p:spPr>
        <p:txBody>
          <a:bodyPr>
            <a:normAutofit/>
          </a:bodyPr>
          <a:lstStyle/>
          <a:p>
            <a:endParaRPr lang="en-GB" sz="1300" dirty="0"/>
          </a:p>
          <a:p>
            <a:r>
              <a:rPr lang="en-GB" sz="2200" dirty="0"/>
              <a:t>The following short videos also support care staff:</a:t>
            </a:r>
          </a:p>
          <a:p>
            <a:pPr>
              <a:lnSpc>
                <a:spcPct val="110000"/>
              </a:lnSpc>
            </a:pPr>
            <a:r>
              <a:rPr lang="en-GB" sz="2200" dirty="0"/>
              <a:t>2. Is your resident unwell?: </a:t>
            </a:r>
            <a:r>
              <a:rPr lang="en-GB" sz="2200" u="sng" dirty="0">
                <a:hlinkClick r:id="rId2"/>
              </a:rPr>
              <a:t>https://vimeo.com/436597620</a:t>
            </a:r>
            <a:br>
              <a:rPr lang="en-GB" sz="2200" dirty="0"/>
            </a:br>
            <a:r>
              <a:rPr lang="en-GB" sz="2200" dirty="0"/>
              <a:t>3. Caring for people with COVID: </a:t>
            </a:r>
            <a:r>
              <a:rPr lang="en-GB" sz="2200" u="sng" dirty="0">
                <a:hlinkClick r:id="rId3"/>
              </a:rPr>
              <a:t>https://vimeo.com/423176181</a:t>
            </a:r>
            <a:br>
              <a:rPr lang="en-GB" sz="2200" dirty="0"/>
            </a:br>
            <a:r>
              <a:rPr lang="en-GB" sz="2200" dirty="0"/>
              <a:t>4. PPE: GAME On: </a:t>
            </a:r>
            <a:r>
              <a:rPr lang="en-GB" sz="2200" u="sng" dirty="0">
                <a:hlinkClick r:id="rId4"/>
              </a:rPr>
              <a:t>https://vimeo.com/408471512</a:t>
            </a:r>
            <a:br>
              <a:rPr lang="en-GB" sz="2200" dirty="0"/>
            </a:br>
            <a:r>
              <a:rPr lang="en-GB" sz="2200" dirty="0"/>
              <a:t>5. Pulse Oximeters: </a:t>
            </a:r>
            <a:r>
              <a:rPr lang="en-GB" sz="2200" u="sng" dirty="0">
                <a:hlinkClick r:id="rId5"/>
              </a:rPr>
              <a:t>https://vimeo.com/425543209</a:t>
            </a:r>
            <a:endParaRPr lang="en-GB" sz="2200" u="sng" dirty="0"/>
          </a:p>
          <a:p>
            <a:r>
              <a:rPr lang="en-GB" sz="2200" dirty="0"/>
              <a:t>6. How to perform a swab test: </a:t>
            </a:r>
            <a:r>
              <a:rPr lang="en-GB" sz="2200" dirty="0">
                <a:hlinkClick r:id="rId6"/>
              </a:rPr>
              <a:t>https://www.youtube.com/watch?v=1l0jcv37WzI</a:t>
            </a:r>
            <a:endParaRPr lang="en-GB" sz="2200" dirty="0"/>
          </a:p>
          <a:p>
            <a:r>
              <a:rPr lang="en-GB" sz="2200" dirty="0"/>
              <a:t>7. Avoiding E coli – view </a:t>
            </a:r>
            <a:r>
              <a:rPr lang="en-GB" sz="2200" u="sng" dirty="0">
                <a:hlinkClick r:id="rId7"/>
              </a:rPr>
              <a:t>This short film</a:t>
            </a:r>
            <a:endParaRPr lang="en-GB" sz="2200" dirty="0"/>
          </a:p>
          <a:p>
            <a:r>
              <a:rPr lang="en-GB" sz="2200" dirty="0"/>
              <a:t>8. Recovery from COVID 19 advice for non clinical staff </a:t>
            </a:r>
            <a:r>
              <a:rPr lang="en-GB" sz="2200" u="sng" dirty="0">
                <a:hlinkClick r:id="rId8"/>
              </a:rPr>
              <a:t>https://vimeo.com/423176181/8abd9b5422</a:t>
            </a:r>
            <a:endParaRPr lang="en-GB" sz="2200" u="sng" dirty="0"/>
          </a:p>
          <a:p>
            <a:r>
              <a:rPr lang="en-GB" sz="2200" dirty="0"/>
              <a:t>9. How to keep indoor spaces ventilated </a:t>
            </a:r>
            <a:r>
              <a:rPr lang="en-GB" sz="2200" u="sng" dirty="0">
                <a:hlinkClick r:id="rId9"/>
              </a:rPr>
              <a:t>https://vimeo.com/479780008/cb6c43b496</a:t>
            </a:r>
            <a:endParaRPr lang="en-GB" sz="2200" u="sng" dirty="0"/>
          </a:p>
          <a:p>
            <a:pPr marL="457200" indent="-457200">
              <a:buAutoNum type="arabicPeriod" startAt="8"/>
            </a:pPr>
            <a:endParaRPr lang="en-GB" sz="2500" dirty="0"/>
          </a:p>
          <a:p>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2351" y="6049196"/>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Younger people attracted to social care jobs as government ...">
            <a:extLst>
              <a:ext uri="{FF2B5EF4-FFF2-40B4-BE49-F238E27FC236}">
                <a16:creationId xmlns:a16="http://schemas.microsoft.com/office/drawing/2014/main" id="{84C5BB83-1E42-4398-B2A6-56DED9C7D7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5318" y="198423"/>
            <a:ext cx="3123322" cy="147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3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2074607"/>
            <a:ext cx="11305212" cy="3634362"/>
          </a:xfrm>
        </p:spPr>
        <p:txBody>
          <a:bodyPr>
            <a:normAutofit/>
          </a:bodyPr>
          <a:lstStyle/>
          <a:p>
            <a:r>
              <a:rPr lang="en-GB" dirty="0"/>
              <a:t>Training in IPC is available from your local CCG or Local Authority, for more details contact:</a:t>
            </a:r>
          </a:p>
          <a:p>
            <a:r>
              <a:rPr lang="en-GB" dirty="0"/>
              <a:t>Lancashire County Council: </a:t>
            </a:r>
            <a:r>
              <a:rPr lang="en-GB" u="sng" dirty="0">
                <a:hlinkClick r:id="rId2"/>
              </a:rPr>
              <a:t>infectionprevention@lancashire.gov.uk</a:t>
            </a:r>
            <a:r>
              <a:rPr lang="en-GB" dirty="0"/>
              <a:t> </a:t>
            </a:r>
          </a:p>
          <a:p>
            <a:r>
              <a:rPr lang="en-GB" dirty="0"/>
              <a:t>East Lancashire / Blackburn with Darwen: </a:t>
            </a:r>
            <a:r>
              <a:rPr lang="en-GB" u="sng" dirty="0">
                <a:hlinkClick r:id="rId3"/>
              </a:rPr>
              <a:t>laura.forsythe1@nhs.net</a:t>
            </a:r>
            <a:r>
              <a:rPr lang="en-GB" dirty="0"/>
              <a:t> </a:t>
            </a:r>
          </a:p>
          <a:p>
            <a:r>
              <a:rPr lang="en-GB" dirty="0"/>
              <a:t>Chorley South Ribble/Greater Preston: </a:t>
            </a:r>
            <a:r>
              <a:rPr lang="en-GB" u="sng" dirty="0">
                <a:hlinkClick r:id="rId4"/>
              </a:rPr>
              <a:t>rebecca.potter10@nhs.net</a:t>
            </a:r>
            <a:r>
              <a:rPr lang="en-GB" dirty="0"/>
              <a:t>  </a:t>
            </a:r>
          </a:p>
          <a:p>
            <a:r>
              <a:rPr lang="en-GB" dirty="0"/>
              <a:t>West Lancs: </a:t>
            </a:r>
            <a:r>
              <a:rPr lang="en-GB" u="sng" dirty="0">
                <a:hlinkClick r:id="rId5"/>
              </a:rPr>
              <a:t>angela.clarke26@nhs.net</a:t>
            </a:r>
            <a:r>
              <a:rPr lang="en-GB" dirty="0"/>
              <a:t> </a:t>
            </a:r>
          </a:p>
          <a:p>
            <a:r>
              <a:rPr lang="en-GB" dirty="0"/>
              <a:t>Blackpool/Fylde &amp; Wyre: </a:t>
            </a:r>
            <a:r>
              <a:rPr lang="en-GB" dirty="0">
                <a:hlinkClick r:id="rId6"/>
              </a:rPr>
              <a:t>alison.ricchiuti@nhs.net</a:t>
            </a:r>
            <a:endParaRPr lang="en-GB" dirty="0"/>
          </a:p>
          <a:p>
            <a:r>
              <a:rPr lang="en-GB" dirty="0"/>
              <a:t>Morecambe Bay </a:t>
            </a:r>
            <a:r>
              <a:rPr lang="en-GB" u="sng" dirty="0"/>
              <a:t>(FAO Hannah Goldsmith)</a:t>
            </a:r>
            <a:r>
              <a:rPr lang="en-GB" dirty="0"/>
              <a:t>: </a:t>
            </a:r>
            <a:r>
              <a:rPr lang="en-GB" u="sng" dirty="0">
                <a:hlinkClick r:id="rId7"/>
              </a:rPr>
              <a:t>mbccg.qst@nhs.net</a:t>
            </a:r>
            <a:endParaRPr lang="en-GB" dirty="0"/>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56854" y="136525"/>
            <a:ext cx="9371949"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Infection Prevention &amp; Control </a:t>
            </a:r>
          </a:p>
          <a:p>
            <a:r>
              <a:rPr lang="en-US" sz="4800" b="1" dirty="0"/>
              <a:t>Training:</a:t>
            </a:r>
          </a:p>
        </p:txBody>
      </p:sp>
      <p:pic>
        <p:nvPicPr>
          <p:cNvPr id="6" name="Picture 5">
            <a:extLst>
              <a:ext uri="{FF2B5EF4-FFF2-40B4-BE49-F238E27FC236}">
                <a16:creationId xmlns:a16="http://schemas.microsoft.com/office/drawing/2014/main" id="{93BE8C99-781A-469D-A0CF-1592400F539E}"/>
              </a:ext>
            </a:extLst>
          </p:cNvPr>
          <p:cNvPicPr>
            <a:picLocks noChangeAspect="1"/>
          </p:cNvPicPr>
          <p:nvPr/>
        </p:nvPicPr>
        <p:blipFill>
          <a:blip r:embed="rId9"/>
          <a:stretch>
            <a:fillRect/>
          </a:stretch>
        </p:blipFill>
        <p:spPr>
          <a:xfrm>
            <a:off x="8485855" y="428636"/>
            <a:ext cx="2627481" cy="1313931"/>
          </a:xfrm>
          <a:prstGeom prst="rect">
            <a:avLst/>
          </a:prstGeom>
        </p:spPr>
      </p:pic>
    </p:spTree>
    <p:extLst>
      <p:ext uri="{BB962C8B-B14F-4D97-AF65-F5344CB8AC3E}">
        <p14:creationId xmlns:p14="http://schemas.microsoft.com/office/powerpoint/2010/main" val="253846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078664" y="822580"/>
            <a:ext cx="8207375" cy="1762443"/>
          </a:xfrm>
        </p:spPr>
        <p:txBody>
          <a:bodyPr>
            <a:normAutofit fontScale="90000"/>
          </a:bodyPr>
          <a:lstStyle/>
          <a:p>
            <a:pPr marL="228600" lvl="0">
              <a:spcBef>
                <a:spcPts val="1000"/>
              </a:spcBef>
            </a:pPr>
            <a:br>
              <a:rPr lang="en-US" b="1" dirty="0">
                <a:solidFill>
                  <a:schemeClr val="bg1"/>
                </a:solidFill>
              </a:rPr>
            </a:br>
            <a:br>
              <a:rPr lang="en-US" sz="1400" b="1" dirty="0">
                <a:solidFill>
                  <a:prstClr val="black"/>
                </a:solidFill>
                <a:latin typeface="Calibri" panose="020F0502020204030204"/>
                <a:ea typeface="+mn-ea"/>
                <a:cs typeface="+mn-cs"/>
              </a:rPr>
            </a:br>
            <a:br>
              <a:rPr lang="en-GB" dirty="0"/>
            </a:br>
            <a:endParaRPr lang="en-GB" dirty="0"/>
          </a:p>
        </p:txBody>
      </p:sp>
      <p:sp>
        <p:nvSpPr>
          <p:cNvPr id="3" name="Text Placeholder 2">
            <a:extLst>
              <a:ext uri="{FF2B5EF4-FFF2-40B4-BE49-F238E27FC236}">
                <a16:creationId xmlns:a16="http://schemas.microsoft.com/office/drawing/2014/main" id="{0DFAEA1E-A6A6-41B0-B1DF-C3A43F728599}"/>
              </a:ext>
            </a:extLst>
          </p:cNvPr>
          <p:cNvSpPr>
            <a:spLocks noGrp="1"/>
          </p:cNvSpPr>
          <p:nvPr>
            <p:ph type="body" idx="1"/>
          </p:nvPr>
        </p:nvSpPr>
        <p:spPr>
          <a:xfrm>
            <a:off x="294968" y="1951318"/>
            <a:ext cx="11305212" cy="3634362"/>
          </a:xfrm>
        </p:spPr>
        <p:txBody>
          <a:bodyPr>
            <a:normAutofit fontScale="92500" lnSpcReduction="10000"/>
          </a:bodyPr>
          <a:lstStyle/>
          <a:p>
            <a:endParaRPr lang="en-GB" dirty="0"/>
          </a:p>
          <a:p>
            <a:r>
              <a:rPr lang="en-GB" dirty="0"/>
              <a:t>How to perform a swab test: </a:t>
            </a:r>
            <a:r>
              <a:rPr lang="en-GB" dirty="0">
                <a:hlinkClick r:id="rId2"/>
              </a:rPr>
              <a:t>https://www.youtube.com/watch?v=1l0jcv37WzI</a:t>
            </a:r>
            <a:endParaRPr lang="en-GB" dirty="0"/>
          </a:p>
          <a:p>
            <a:r>
              <a:rPr lang="en-GB" dirty="0"/>
              <a:t>A COVID testing webinar/training video has been produced by Kristy Atkinson, Deputy Designated professional for Safeguarding Adults and Mental Capacity Act ( Greater Preston CCG, Chorley and South Ribble CCG and West Lancashire CCG). This covers testing, MCA, the law and legal escalation. </a:t>
            </a:r>
            <a:br>
              <a:rPr lang="en-GB" dirty="0"/>
            </a:br>
            <a:br>
              <a:rPr lang="en-GB" dirty="0"/>
            </a:br>
            <a:r>
              <a:rPr lang="en-GB" dirty="0"/>
              <a:t>It now sits on YouTube, you can access by following this link: </a:t>
            </a:r>
            <a:r>
              <a:rPr lang="en-GB" u="sng" dirty="0">
                <a:hlinkClick r:id="rId3"/>
              </a:rPr>
              <a:t>https://youtu.be/7TEiGaY8MFY</a:t>
            </a:r>
            <a:r>
              <a:rPr lang="en-GB" dirty="0"/>
              <a:t> </a:t>
            </a:r>
          </a:p>
          <a:p>
            <a:r>
              <a:rPr lang="en-GB" dirty="0"/>
              <a:t>The LSAB page below links to a number of best practice resources on MCA developed by the Lancashire MCA sub group members. </a:t>
            </a:r>
          </a:p>
          <a:p>
            <a:r>
              <a:rPr lang="en-GB" u="sng" dirty="0">
                <a:hlinkClick r:id="rId4"/>
              </a:rPr>
              <a:t>https://www.lancashiresafeguarding.org.uk/lancashire-safeguarding-adults/resources/mca-dols/</a:t>
            </a:r>
            <a:endParaRPr lang="en-GB" dirty="0"/>
          </a:p>
          <a:p>
            <a:endParaRPr lang="en-GB" dirty="0"/>
          </a:p>
          <a:p>
            <a:endParaRPr lang="en-GB" dirty="0"/>
          </a:p>
          <a:p>
            <a:endParaRPr lang="en-GB" dirty="0"/>
          </a:p>
          <a:p>
            <a:endParaRPr lang="en-GB" dirty="0"/>
          </a:p>
          <a:p>
            <a:endParaRPr lang="en-GB" dirty="0"/>
          </a:p>
          <a:p>
            <a:endParaRPr lang="en-GB" sz="5600" dirty="0"/>
          </a:p>
          <a:p>
            <a:endParaRPr lang="en-GB" sz="5600" dirty="0"/>
          </a:p>
          <a:p>
            <a:pPr lvl="1"/>
            <a:endParaRPr lang="en-GB" sz="5600" dirty="0"/>
          </a:p>
          <a:p>
            <a:pPr lvl="1"/>
            <a:endParaRPr lang="en-GB" sz="5600" dirty="0"/>
          </a:p>
          <a:p>
            <a:pPr marL="457200" indent="-457200">
              <a:buAutoNum type="arabicPeriod"/>
            </a:pPr>
            <a:endParaRPr lang="en-GB" sz="5600" dirty="0"/>
          </a:p>
          <a:p>
            <a:endParaRPr lang="en-GB" sz="5600" dirty="0"/>
          </a:p>
          <a:p>
            <a:pPr marL="457200" indent="-457200">
              <a:buAutoNum type="arabicPeriod"/>
            </a:pP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530" y="5806743"/>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28608A-4F98-4FBF-8668-9B6B49CA94C2}"/>
              </a:ext>
            </a:extLst>
          </p:cNvPr>
          <p:cNvSpPr txBox="1">
            <a:spLocks/>
          </p:cNvSpPr>
          <p:nvPr/>
        </p:nvSpPr>
        <p:spPr>
          <a:xfrm>
            <a:off x="256854" y="136525"/>
            <a:ext cx="6195317" cy="17025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Testing and the Mental Capacity Act:</a:t>
            </a:r>
          </a:p>
        </p:txBody>
      </p:sp>
      <p:pic>
        <p:nvPicPr>
          <p:cNvPr id="7" name="Picture 6" descr="A picture containing food&#10;&#10;Description automatically generated">
            <a:extLst>
              <a:ext uri="{FF2B5EF4-FFF2-40B4-BE49-F238E27FC236}">
                <a16:creationId xmlns:a16="http://schemas.microsoft.com/office/drawing/2014/main" id="{BFA06705-156A-4301-A0DD-012ABA58C9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9575" y="340057"/>
            <a:ext cx="3821987" cy="1922126"/>
          </a:xfrm>
          <a:prstGeom prst="rect">
            <a:avLst/>
          </a:prstGeom>
        </p:spPr>
      </p:pic>
    </p:spTree>
    <p:extLst>
      <p:ext uri="{BB962C8B-B14F-4D97-AF65-F5344CB8AC3E}">
        <p14:creationId xmlns:p14="http://schemas.microsoft.com/office/powerpoint/2010/main" val="1579710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BAD6CF65BA968498A638381FABA93FC" ma:contentTypeVersion="21" ma:contentTypeDescription="Create a new document." ma:contentTypeScope="" ma:versionID="76cf561823ddd84c35fed51ece169c5d">
  <xsd:schema xmlns:xsd="http://www.w3.org/2001/XMLSchema" xmlns:xs="http://www.w3.org/2001/XMLSchema" xmlns:p="http://schemas.microsoft.com/office/2006/metadata/properties" xmlns:ns2="12819eb2-9bf4-42fd-bb60-dc9256fca03b" xmlns:ns3="ae2627dd-7330-4bd2-b111-519fcc11cffb" targetNamespace="http://schemas.microsoft.com/office/2006/metadata/properties" ma:root="true" ma:fieldsID="5d8ce3cca6b3dc94b1e032c782b38593" ns2:_="" ns3:_="">
    <xsd:import namespace="12819eb2-9bf4-42fd-bb60-dc9256fca03b"/>
    <xsd:import namespace="ae2627dd-7330-4bd2-b111-519fcc11cf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Da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19eb2-9bf4-42fd-bb60-dc9256fca03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2627dd-7330-4bd2-b111-519fcc11cf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ate" ma:index="23" nillable="true" ma:displayName="Date" ma:format="DateTime" ma:internalName="Date">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e2627dd-7330-4bd2-b111-519fcc11cffb" xsi:nil="true"/>
    <_dlc_DocId xmlns="12819eb2-9bf4-42fd-bb60-dc9256fca03b">SERV-826447152-168949</_dlc_DocId>
    <_dlc_DocIdUrl xmlns="12819eb2-9bf4-42fd-bb60-dc9256fca03b">
      <Url>https://csucloudservices.sharepoint.com/teams/Serv_Red/_layouts/15/DocIdRedir.aspx?ID=SERV-826447152-168949</Url>
      <Description>SERV-826447152-168949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D8234A-44D1-4674-925F-1F66C506ED22}">
  <ds:schemaRefs>
    <ds:schemaRef ds:uri="http://schemas.microsoft.com/sharepoint/events"/>
  </ds:schemaRefs>
</ds:datastoreItem>
</file>

<file path=customXml/itemProps2.xml><?xml version="1.0" encoding="utf-8"?>
<ds:datastoreItem xmlns:ds="http://schemas.openxmlformats.org/officeDocument/2006/customXml" ds:itemID="{8B78A9ED-66C1-47E9-8FC2-7A32F1B7AF4A}"/>
</file>

<file path=customXml/itemProps3.xml><?xml version="1.0" encoding="utf-8"?>
<ds:datastoreItem xmlns:ds="http://schemas.openxmlformats.org/officeDocument/2006/customXml" ds:itemID="{C7FD043E-177D-462B-A519-DAB8972D8959}">
  <ds:schemaRefs>
    <ds:schemaRef ds:uri="12819eb2-9bf4-42fd-bb60-dc9256fca03b"/>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ae2627dd-7330-4bd2-b111-519fcc11cffb"/>
    <ds:schemaRef ds:uri="http://www.w3.org/XML/1998/namespace"/>
    <ds:schemaRef ds:uri="http://purl.org/dc/dcmitype/"/>
  </ds:schemaRefs>
</ds:datastoreItem>
</file>

<file path=customXml/itemProps4.xml><?xml version="1.0" encoding="utf-8"?>
<ds:datastoreItem xmlns:ds="http://schemas.openxmlformats.org/officeDocument/2006/customXml" ds:itemID="{FC254607-DCF8-4229-BD5E-7B9E6FE9DE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2940</TotalTime>
  <Words>3927</Words>
  <Application>Microsoft Office PowerPoint</Application>
  <PresentationFormat>Widescreen</PresentationFormat>
  <Paragraphs>383</Paragraphs>
  <Slides>26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heading</vt:lpstr>
      <vt:lpstr>main</vt:lpstr>
      <vt:lpstr>Symbol</vt:lpstr>
      <vt:lpstr>Times New Roman</vt:lpstr>
      <vt:lpstr>Office Theme</vt:lpstr>
      <vt:lpstr>Packager Shell Object</vt:lpstr>
      <vt:lpstr>Training available to social care providers</vt:lpstr>
      <vt:lpstr>PowerPoint Presentation</vt:lpstr>
      <vt:lpstr>Contentsof choice </vt:lpstr>
      <vt:lpstr>E-Learning – COVID 19 </vt:lpstr>
      <vt:lpstr> E-Learning materials: </vt:lpstr>
      <vt:lpstr>Video resources:  choice </vt:lpstr>
      <vt:lpstr>Video resources:  choice </vt:lpstr>
      <vt:lpstr>   </vt:lpstr>
      <vt:lpstr>   </vt:lpstr>
      <vt:lpstr>   </vt:lpstr>
      <vt:lpstr>   </vt:lpstr>
      <vt:lpstr>   </vt:lpstr>
      <vt:lpstr>   </vt:lpstr>
      <vt:lpstr>  </vt:lpstr>
      <vt:lpstr>Restore2 can improve care for care home residents through the early identification of deterioration. It has been endorsed and recommended for use by Care Quality Commission, Dept for Health and Social Care, NHS England, British Geriatrics Society, Learning Disabilities Mortality Review and Public Health England Webinars are available to provide training and support to care home staff :   The Eventbrite link is as follows: https://www.eventbrite.co.uk/e/restore-2-online-training-session-tickets-103421153454   RESTORE2 (Recognise early soft-signs, Take observations, Respond, Escalate) is a physical deterioration and escalation tool that incorporates the National Early Warning Score (NEWS2) to help care home staff recognise when a resident’s condition is deteriorating. The tool determines what is normal for the resident, detects ‘soft’ signs of deterioration and uses a structured communication tool (SBARD) to support decision-making and escalation processes. </vt:lpstr>
      <vt:lpstr>  </vt:lpstr>
      <vt:lpstr>   </vt:lpstr>
      <vt:lpstr>   </vt:lpstr>
      <vt:lpstr>   </vt:lpstr>
      <vt:lpstr>Fee paying Courses: </vt:lpstr>
      <vt:lpstr>Apprenticeships: </vt:lpstr>
      <vt:lpstr>   The Capacity Tracker is a very important tool to help you update and reflect any changes within your care setting. The information collected is crucial and is reviewed on a daily basis by teams across the DHSC and NHSE to be able to target support where it is most needed. </vt:lpstr>
      <vt:lpstr>   </vt:lpstr>
      <vt:lpstr>PowerPoint Presentation</vt:lpstr>
      <vt:lpstr> It is in everyone’s interests that we have the best vaccination coverage we can achieve. Vaccination is an absolutely crucial element of our defence against this virus, and a significant help along the way to avoiding further social restrictions. To book your vaccine:  https://www.nhs.uk/conditions/coronavirus-covid-19/coronavirus-vaccination/book-coronavirus-vaccination         </vt:lpstr>
      <vt:lpstr>Please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Agenda</dc:title>
  <dc:creator>Elizabeth Williams (MLCSU)</dc:creator>
  <cp:lastModifiedBy>Elizabeth Williams (MLCSU)</cp:lastModifiedBy>
  <cp:revision>6</cp:revision>
  <dcterms:created xsi:type="dcterms:W3CDTF">2020-06-30T15:00:12Z</dcterms:created>
  <dcterms:modified xsi:type="dcterms:W3CDTF">2021-06-08T08:06:04Z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0x0101000BAD6CF65BA968498A638381FABA93FC</vt:lpwstr>
  </property>
  <property fmtid="{D5CDD505-2E9C-101B-9397-08002B2CF9AE}" pid="3" name="_dlc_DocIdItemGuid">
    <vt:lpwstr>78db865e-ada4-4fd4-90dc-d86292ab620d</vt:lpwstr>
  </property>
</Properties>
</file>