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6" r:id="rId6"/>
    <p:sldId id="285" r:id="rId7"/>
    <p:sldId id="324" r:id="rId8"/>
    <p:sldId id="325" r:id="rId9"/>
    <p:sldId id="326" r:id="rId10"/>
    <p:sldId id="327" r:id="rId11"/>
    <p:sldId id="288" r:id="rId12"/>
    <p:sldId id="329" r:id="rId13"/>
    <p:sldId id="328"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Williams (MLCSU)" initials="E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4BA4D-E59D-4E23-8666-7340501156C0}" v="9" dt="2021-06-18T14:41:54.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3145" autoAdjust="0"/>
  </p:normalViewPr>
  <p:slideViewPr>
    <p:cSldViewPr snapToGrid="0">
      <p:cViewPr varScale="1">
        <p:scale>
          <a:sx n="62" d="100"/>
          <a:sy n="62" d="100"/>
        </p:scale>
        <p:origin x="8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illiams (MLCSU)" userId="a9a1d101-35a6-42cb-9369-f854672932c8" providerId="ADAL" clId="{BA780BDE-7256-4C6F-9D28-576E03A01774}"/>
    <pc:docChg chg="modSld">
      <pc:chgData name="Elizabeth Williams (MLCSU)" userId="a9a1d101-35a6-42cb-9369-f854672932c8" providerId="ADAL" clId="{BA780BDE-7256-4C6F-9D28-576E03A01774}" dt="2021-06-02T10:11:12.923" v="30" actId="20577"/>
      <pc:docMkLst>
        <pc:docMk/>
      </pc:docMkLst>
      <pc:sldChg chg="modSp mod">
        <pc:chgData name="Elizabeth Williams (MLCSU)" userId="a9a1d101-35a6-42cb-9369-f854672932c8" providerId="ADAL" clId="{BA780BDE-7256-4C6F-9D28-576E03A01774}" dt="2021-06-02T10:11:12.923" v="30" actId="20577"/>
        <pc:sldMkLst>
          <pc:docMk/>
          <pc:sldMk cId="1016862266" sldId="329"/>
        </pc:sldMkLst>
        <pc:spChg chg="mod">
          <ac:chgData name="Elizabeth Williams (MLCSU)" userId="a9a1d101-35a6-42cb-9369-f854672932c8" providerId="ADAL" clId="{BA780BDE-7256-4C6F-9D28-576E03A01774}" dt="2021-06-02T10:11:12.923" v="30" actId="20577"/>
          <ac:spMkLst>
            <pc:docMk/>
            <pc:sldMk cId="1016862266" sldId="329"/>
            <ac:spMk id="4" creationId="{5E2A8C7D-24A6-4201-98D5-FD7F25D04DA4}"/>
          </ac:spMkLst>
        </pc:spChg>
      </pc:sldChg>
    </pc:docChg>
  </pc:docChgLst>
  <pc:docChgLst>
    <pc:chgData name="Elizabeth Williams (MLCSU)" userId="a9a1d101-35a6-42cb-9369-f854672932c8" providerId="ADAL" clId="{2AD4BA4D-E59D-4E23-8666-7340501156C0}"/>
    <pc:docChg chg="modSld">
      <pc:chgData name="Elizabeth Williams (MLCSU)" userId="a9a1d101-35a6-42cb-9369-f854672932c8" providerId="ADAL" clId="{2AD4BA4D-E59D-4E23-8666-7340501156C0}" dt="2021-06-18T14:42:37.559" v="124" actId="20577"/>
      <pc:docMkLst>
        <pc:docMk/>
      </pc:docMkLst>
      <pc:sldChg chg="modSp mod">
        <pc:chgData name="Elizabeth Williams (MLCSU)" userId="a9a1d101-35a6-42cb-9369-f854672932c8" providerId="ADAL" clId="{2AD4BA4D-E59D-4E23-8666-7340501156C0}" dt="2021-06-18T14:42:37.559" v="124" actId="20577"/>
        <pc:sldMkLst>
          <pc:docMk/>
          <pc:sldMk cId="2536855713" sldId="288"/>
        </pc:sldMkLst>
        <pc:spChg chg="mod">
          <ac:chgData name="Elizabeth Williams (MLCSU)" userId="a9a1d101-35a6-42cb-9369-f854672932c8" providerId="ADAL" clId="{2AD4BA4D-E59D-4E23-8666-7340501156C0}" dt="2021-06-18T14:41:48.440" v="90" actId="1076"/>
          <ac:spMkLst>
            <pc:docMk/>
            <pc:sldMk cId="2536855713" sldId="288"/>
            <ac:spMk id="2" creationId="{1951B334-0AA9-4D69-A13C-7FEE0AA4051E}"/>
          </ac:spMkLst>
        </pc:spChg>
        <pc:spChg chg="mod">
          <ac:chgData name="Elizabeth Williams (MLCSU)" userId="a9a1d101-35a6-42cb-9369-f854672932c8" providerId="ADAL" clId="{2AD4BA4D-E59D-4E23-8666-7340501156C0}" dt="2021-06-18T14:42:37.559" v="124" actId="20577"/>
          <ac:spMkLst>
            <pc:docMk/>
            <pc:sldMk cId="2536855713" sldId="288"/>
            <ac:spMk id="4" creationId="{5E2A8C7D-24A6-4201-98D5-FD7F25D04DA4}"/>
          </ac:spMkLst>
        </pc:spChg>
        <pc:spChg chg="mod">
          <ac:chgData name="Elizabeth Williams (MLCSU)" userId="a9a1d101-35a6-42cb-9369-f854672932c8" providerId="ADAL" clId="{2AD4BA4D-E59D-4E23-8666-7340501156C0}" dt="2021-06-18T14:42:05.766" v="93" actId="1076"/>
          <ac:spMkLst>
            <pc:docMk/>
            <pc:sldMk cId="2536855713" sldId="288"/>
            <ac:spMk id="5" creationId="{00000000-0000-0000-0000-000000000000}"/>
          </ac:spMkLst>
        </pc:spChg>
        <pc:picChg chg="mod">
          <ac:chgData name="Elizabeth Williams (MLCSU)" userId="a9a1d101-35a6-42cb-9369-f854672932c8" providerId="ADAL" clId="{2AD4BA4D-E59D-4E23-8666-7340501156C0}" dt="2021-06-18T14:41:43.720" v="89" actId="1076"/>
          <ac:picMkLst>
            <pc:docMk/>
            <pc:sldMk cId="2536855713" sldId="288"/>
            <ac:picMk id="3074" creationId="{00000000-0000-0000-0000-000000000000}"/>
          </ac:picMkLst>
        </pc:picChg>
      </pc:sldChg>
    </pc:docChg>
  </pc:docChgLst>
  <pc:docChgLst>
    <pc:chgData name="Elizabeth Williams (MLCSU)" userId="a9a1d101-35a6-42cb-9369-f854672932c8" providerId="ADAL" clId="{A47DB530-B201-435B-9849-30367A7F103B}"/>
    <pc:docChg chg="modSld">
      <pc:chgData name="Elizabeth Williams (MLCSU)" userId="a9a1d101-35a6-42cb-9369-f854672932c8" providerId="ADAL" clId="{A47DB530-B201-435B-9849-30367A7F103B}" dt="2021-06-01T15:44:33.063" v="145" actId="113"/>
      <pc:docMkLst>
        <pc:docMk/>
      </pc:docMkLst>
      <pc:sldChg chg="modSp mod">
        <pc:chgData name="Elizabeth Williams (MLCSU)" userId="a9a1d101-35a6-42cb-9369-f854672932c8" providerId="ADAL" clId="{A47DB530-B201-435B-9849-30367A7F103B}" dt="2021-06-01T15:22:34.424" v="112" actId="20577"/>
        <pc:sldMkLst>
          <pc:docMk/>
          <pc:sldMk cId="3169611854" sldId="256"/>
        </pc:sldMkLst>
        <pc:spChg chg="mod">
          <ac:chgData name="Elizabeth Williams (MLCSU)" userId="a9a1d101-35a6-42cb-9369-f854672932c8" providerId="ADAL" clId="{A47DB530-B201-435B-9849-30367A7F103B}" dt="2021-06-01T15:22:34.424" v="112" actId="20577"/>
          <ac:spMkLst>
            <pc:docMk/>
            <pc:sldMk cId="3169611854" sldId="256"/>
            <ac:spMk id="5" creationId="{E47876B4-5E31-4FCE-B83A-776DE6D5A1C4}"/>
          </ac:spMkLst>
        </pc:spChg>
      </pc:sldChg>
      <pc:sldChg chg="modSp mod">
        <pc:chgData name="Elizabeth Williams (MLCSU)" userId="a9a1d101-35a6-42cb-9369-f854672932c8" providerId="ADAL" clId="{A47DB530-B201-435B-9849-30367A7F103B}" dt="2021-06-01T15:44:33.063" v="145" actId="113"/>
        <pc:sldMkLst>
          <pc:docMk/>
          <pc:sldMk cId="2536855713" sldId="288"/>
        </pc:sldMkLst>
        <pc:spChg chg="mod">
          <ac:chgData name="Elizabeth Williams (MLCSU)" userId="a9a1d101-35a6-42cb-9369-f854672932c8" providerId="ADAL" clId="{A47DB530-B201-435B-9849-30367A7F103B}" dt="2021-06-01T15:44:33.063" v="145" actId="113"/>
          <ac:spMkLst>
            <pc:docMk/>
            <pc:sldMk cId="2536855713" sldId="288"/>
            <ac:spMk id="5" creationId="{00000000-0000-0000-0000-000000000000}"/>
          </ac:spMkLst>
        </pc:spChg>
      </pc:sldChg>
      <pc:sldChg chg="modSp mod">
        <pc:chgData name="Elizabeth Williams (MLCSU)" userId="a9a1d101-35a6-42cb-9369-f854672932c8" providerId="ADAL" clId="{A47DB530-B201-435B-9849-30367A7F103B}" dt="2021-06-01T15:22:20.263" v="108" actId="20577"/>
        <pc:sldMkLst>
          <pc:docMk/>
          <pc:sldMk cId="2656823269" sldId="297"/>
        </pc:sldMkLst>
        <pc:spChg chg="mod">
          <ac:chgData name="Elizabeth Williams (MLCSU)" userId="a9a1d101-35a6-42cb-9369-f854672932c8" providerId="ADAL" clId="{A47DB530-B201-435B-9849-30367A7F103B}" dt="2021-06-01T15:22:20.263" v="108" actId="20577"/>
          <ac:spMkLst>
            <pc:docMk/>
            <pc:sldMk cId="2656823269" sldId="297"/>
            <ac:spMk id="5" creationId="{E47876B4-5E31-4FCE-B83A-776DE6D5A1C4}"/>
          </ac:spMkLst>
        </pc:spChg>
      </pc:sldChg>
      <pc:sldChg chg="modSp mod">
        <pc:chgData name="Elizabeth Williams (MLCSU)" userId="a9a1d101-35a6-42cb-9369-f854672932c8" providerId="ADAL" clId="{A47DB530-B201-435B-9849-30367A7F103B}" dt="2021-06-01T15:41:23.119" v="132" actId="255"/>
        <pc:sldMkLst>
          <pc:docMk/>
          <pc:sldMk cId="3273143044" sldId="328"/>
        </pc:sldMkLst>
        <pc:spChg chg="mod">
          <ac:chgData name="Elizabeth Williams (MLCSU)" userId="a9a1d101-35a6-42cb-9369-f854672932c8" providerId="ADAL" clId="{A47DB530-B201-435B-9849-30367A7F103B}" dt="2021-06-01T15:41:23.119" v="132" actId="255"/>
          <ac:spMkLst>
            <pc:docMk/>
            <pc:sldMk cId="3273143044" sldId="328"/>
            <ac:spMk id="3" creationId="{00000000-0000-0000-0000-000000000000}"/>
          </ac:spMkLst>
        </pc:spChg>
      </pc:sldChg>
      <pc:sldChg chg="modSp mod">
        <pc:chgData name="Elizabeth Williams (MLCSU)" userId="a9a1d101-35a6-42cb-9369-f854672932c8" providerId="ADAL" clId="{A47DB530-B201-435B-9849-30367A7F103B}" dt="2021-06-01T15:25:55.557" v="131" actId="20577"/>
        <pc:sldMkLst>
          <pc:docMk/>
          <pc:sldMk cId="1016862266" sldId="329"/>
        </pc:sldMkLst>
        <pc:spChg chg="mod">
          <ac:chgData name="Elizabeth Williams (MLCSU)" userId="a9a1d101-35a6-42cb-9369-f854672932c8" providerId="ADAL" clId="{A47DB530-B201-435B-9849-30367A7F103B}" dt="2021-06-01T15:25:55.557" v="131" actId="20577"/>
          <ac:spMkLst>
            <pc:docMk/>
            <pc:sldMk cId="1016862266" sldId="329"/>
            <ac:spMk id="4" creationId="{5E2A8C7D-24A6-4201-98D5-FD7F25D04D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E81-81F3-4AC4-93CA-8BEA84A1FD69}" type="datetimeFigureOut">
              <a:rPr lang="en-GB" smtClean="0"/>
              <a:t>18/06/2021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BE56A-7A35-458D-8CEE-71D16345CAE0}" type="slidenum">
              <a:rPr lang="en-GB" smtClean="0"/>
              <a:t>‹#›</a:t>
            </a:fld>
            <a:endParaRPr lang="en-GB"/>
          </a:p>
        </p:txBody>
      </p:sp>
    </p:spTree>
    <p:extLst>
      <p:ext uri="{BB962C8B-B14F-4D97-AF65-F5344CB8AC3E}">
        <p14:creationId xmlns:p14="http://schemas.microsoft.com/office/powerpoint/2010/main" val="14761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3BE56A-7A35-458D-8CEE-71D16345CAE0}" type="slidenum">
              <a:rPr lang="en-GB" smtClean="0"/>
              <a:t>2</a:t>
            </a:fld>
            <a:endParaRPr lang="en-GB"/>
          </a:p>
        </p:txBody>
      </p:sp>
    </p:spTree>
    <p:extLst>
      <p:ext uri="{BB962C8B-B14F-4D97-AF65-F5344CB8AC3E}">
        <p14:creationId xmlns:p14="http://schemas.microsoft.com/office/powerpoint/2010/main" val="321204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2A61-BB01-4DB5-89E6-6DC7992DF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603C4-767D-4303-B470-9B865152D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968236-C79B-4372-907A-36F776C728D4}"/>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5" name="Footer Placeholder 4">
            <a:extLst>
              <a:ext uri="{FF2B5EF4-FFF2-40B4-BE49-F238E27FC236}">
                <a16:creationId xmlns:a16="http://schemas.microsoft.com/office/drawing/2014/main" id="{E7859C0B-DDA1-4D85-80F6-F015B707B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B955CC-0A92-4048-A21C-D699A20D6E28}"/>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51756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07D1-D68F-4D39-8ECB-822754F52C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DFCD26-F9C9-4AF9-B406-6C55433C8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BD80C5-463E-4885-A0D5-62BC2216DAE5}"/>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5" name="Footer Placeholder 4">
            <a:extLst>
              <a:ext uri="{FF2B5EF4-FFF2-40B4-BE49-F238E27FC236}">
                <a16:creationId xmlns:a16="http://schemas.microsoft.com/office/drawing/2014/main" id="{71EFA518-5059-405C-8473-A5E609105C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16FCF-DF12-4B9A-8433-7BF25EFB59EF}"/>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93292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C8314-8E6F-497F-AA23-26F5BF400E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5FA2A5-14D8-4B32-8B08-B8CCFD00D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9BEC11-188C-452A-8893-0F5E0C03890E}"/>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5" name="Footer Placeholder 4">
            <a:extLst>
              <a:ext uri="{FF2B5EF4-FFF2-40B4-BE49-F238E27FC236}">
                <a16:creationId xmlns:a16="http://schemas.microsoft.com/office/drawing/2014/main" id="{F6AFAFDE-6063-4006-82FB-B497A3FE9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3B2E6-095B-4E75-A26A-F629BCEA08E7}"/>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21380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01458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DFC5-51AF-45B0-9BB9-03188F3E0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80A397-03FF-4068-9AA0-5DA7872B2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EA87B-53BD-40FE-A35A-1A9259E133F3}"/>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5" name="Footer Placeholder 4">
            <a:extLst>
              <a:ext uri="{FF2B5EF4-FFF2-40B4-BE49-F238E27FC236}">
                <a16:creationId xmlns:a16="http://schemas.microsoft.com/office/drawing/2014/main" id="{F46EF193-8E9B-4C88-8C35-1BD62B462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59834-2441-48F6-A757-2F1167670653}"/>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50179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A18A-87E9-44B7-AFAB-EB0D9BABD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0D619A-1451-453E-8D26-9D869D4D0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BE2C15-DA24-4649-8C75-55E4DFB5085C}"/>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5" name="Footer Placeholder 4">
            <a:extLst>
              <a:ext uri="{FF2B5EF4-FFF2-40B4-BE49-F238E27FC236}">
                <a16:creationId xmlns:a16="http://schemas.microsoft.com/office/drawing/2014/main" id="{D042469C-F187-4A83-9DC7-459E5D17D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DC952-D4E1-4281-B8C9-5B84D276FF35}"/>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04740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5EAD-0715-405C-B704-48803C1BAA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0A34AB-6315-4CF5-85FA-18AF27C1B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F404A5-1135-4EA2-9957-9B976FC12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189689-14C8-4A8D-8B3F-3E680320D02C}"/>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6" name="Footer Placeholder 5">
            <a:extLst>
              <a:ext uri="{FF2B5EF4-FFF2-40B4-BE49-F238E27FC236}">
                <a16:creationId xmlns:a16="http://schemas.microsoft.com/office/drawing/2014/main" id="{B730E2C7-51B9-4C3D-9374-EF571BF2D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FD5836-697D-40CA-9B8A-6619C875A43B}"/>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46003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2692-6A67-4A72-957C-4F38E8B709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86217C-FD12-41D8-8102-07E178D77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5A1E73-8103-4CBD-9793-C76DC6098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01D03-375C-4110-B6B0-2D367DD80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10008-C9AD-4768-AC31-23AE36460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2BF7AC-05BE-49C9-B595-92B5D67155E9}"/>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8" name="Footer Placeholder 7">
            <a:extLst>
              <a:ext uri="{FF2B5EF4-FFF2-40B4-BE49-F238E27FC236}">
                <a16:creationId xmlns:a16="http://schemas.microsoft.com/office/drawing/2014/main" id="{8FB83E27-CA24-47B7-9D4D-3D80825274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2E5DA9-A061-448D-8BAB-31745F369AFA}"/>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383079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D2DC-6F6E-461B-9FE2-9F6F3ACF08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725C2A-7F9E-41DA-9D3C-6A71FDB5F2CF}"/>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4" name="Footer Placeholder 3">
            <a:extLst>
              <a:ext uri="{FF2B5EF4-FFF2-40B4-BE49-F238E27FC236}">
                <a16:creationId xmlns:a16="http://schemas.microsoft.com/office/drawing/2014/main" id="{E5885A9A-61FD-4D8E-BA24-65FF107DD6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F45A82-BA7B-4161-AE77-AFEC28BC9DFD}"/>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272891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D5B2C-49A0-4694-8032-2CB04C4E40FD}"/>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3" name="Footer Placeholder 2">
            <a:extLst>
              <a:ext uri="{FF2B5EF4-FFF2-40B4-BE49-F238E27FC236}">
                <a16:creationId xmlns:a16="http://schemas.microsoft.com/office/drawing/2014/main" id="{82C0762B-1778-4357-A7DC-C8331A0088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A9B863-FC9C-4F35-A5D3-1429E8497E18}"/>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56772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B710-49CD-481A-945C-D49B6FB18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E457BC-DBA8-4A24-B0F8-58BE898EF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270208-6008-4435-AA0C-F9921DBEC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9D766-B714-454E-B406-6A06B289E198}"/>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6" name="Footer Placeholder 5">
            <a:extLst>
              <a:ext uri="{FF2B5EF4-FFF2-40B4-BE49-F238E27FC236}">
                <a16:creationId xmlns:a16="http://schemas.microsoft.com/office/drawing/2014/main" id="{72C2DF8B-A191-47D6-9578-408C1AA0D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A565A-E7A5-4F51-930F-D62C0F277F46}"/>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50762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821B-D5A6-4650-8D81-761F7C7C2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90C473-1F49-42C6-BC6B-9BB5D687D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391A36-1FA5-4072-B504-6DF300253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31678-0EB8-41AE-9FCE-EBDA8346E539}"/>
              </a:ext>
            </a:extLst>
          </p:cNvPr>
          <p:cNvSpPr>
            <a:spLocks noGrp="1"/>
          </p:cNvSpPr>
          <p:nvPr>
            <p:ph type="dt" sz="half" idx="10"/>
          </p:nvPr>
        </p:nvSpPr>
        <p:spPr/>
        <p:txBody>
          <a:bodyPr/>
          <a:lstStyle/>
          <a:p>
            <a:fld id="{53F7CF37-3D79-4A20-92F1-5BB0A5ECBB96}" type="datetimeFigureOut">
              <a:rPr lang="en-GB" smtClean="0"/>
              <a:t>18/06/2021</a:t>
            </a:fld>
            <a:endParaRPr lang="en-GB"/>
          </a:p>
        </p:txBody>
      </p:sp>
      <p:sp>
        <p:nvSpPr>
          <p:cNvPr id="6" name="Footer Placeholder 5">
            <a:extLst>
              <a:ext uri="{FF2B5EF4-FFF2-40B4-BE49-F238E27FC236}">
                <a16:creationId xmlns:a16="http://schemas.microsoft.com/office/drawing/2014/main" id="{AAB50BF0-847B-4E98-8DC9-2ACAA9A17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A4BE10-7D89-4203-B0BB-CF3AACE2EF93}"/>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69113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5945D-8027-45DA-9414-FFA0B79C1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8C89BE-F79F-4852-9B86-0102FA9FA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219430-C941-4565-97F6-720AADF8F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7CF37-3D79-4A20-92F1-5BB0A5ECBB96}" type="datetimeFigureOut">
              <a:rPr lang="en-GB" smtClean="0"/>
              <a:t>18/06/2021</a:t>
            </a:fld>
            <a:endParaRPr lang="en-GB"/>
          </a:p>
        </p:txBody>
      </p:sp>
      <p:sp>
        <p:nvSpPr>
          <p:cNvPr id="5" name="Footer Placeholder 4">
            <a:extLst>
              <a:ext uri="{FF2B5EF4-FFF2-40B4-BE49-F238E27FC236}">
                <a16:creationId xmlns:a16="http://schemas.microsoft.com/office/drawing/2014/main" id="{07FE480F-8F27-4370-B25A-85BA27507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9846F8-E999-4A5F-B721-4A3A01603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4D88F-0BB9-427D-A455-0E84025F9EC5}" type="slidenum">
              <a:rPr lang="en-GB" smtClean="0"/>
              <a:t>‹#›</a:t>
            </a:fld>
            <a:endParaRPr lang="en-GB"/>
          </a:p>
        </p:txBody>
      </p:sp>
    </p:spTree>
    <p:extLst>
      <p:ext uri="{BB962C8B-B14F-4D97-AF65-F5344CB8AC3E}">
        <p14:creationId xmlns:p14="http://schemas.microsoft.com/office/powerpoint/2010/main" val="60610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williams18@nhs.ne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richmondfellowship.org.uk/" TargetMode="External"/><Relationship Id="rId13" Type="http://schemas.openxmlformats.org/officeDocument/2006/relationships/image" Target="../media/image15.png"/><Relationship Id="rId18" Type="http://schemas.openxmlformats.org/officeDocument/2006/relationships/hyperlink" Target="https://www.nhs.uk/oneyou/every-mind-matters/" TargetMode="External"/><Relationship Id="rId3" Type="http://schemas.openxmlformats.org/officeDocument/2006/relationships/hyperlink" Target="https://www.thecareworkerscharity.org.uk/mental-wellbeing-and-health-support/" TargetMode="External"/><Relationship Id="rId21" Type="http://schemas.openxmlformats.org/officeDocument/2006/relationships/image" Target="../media/image19.jpeg"/><Relationship Id="rId7" Type="http://schemas.openxmlformats.org/officeDocument/2006/relationships/image" Target="../media/image4.png"/><Relationship Id="rId12" Type="http://schemas.openxmlformats.org/officeDocument/2006/relationships/hyperlink" Target="https://www.samaritans.org/" TargetMode="External"/><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hyperlink" Target="https://www.mind.org.uk/" TargetMode="External"/><Relationship Id="rId20" Type="http://schemas.openxmlformats.org/officeDocument/2006/relationships/hyperlink" Target="https://lscresiliencehub.nhs.uk/" TargetMode="Externa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hyperlink" Target="https://www.skillsforcare.org.uk/Leadership-management/managing-people/Wellbeing/Wellbeing-tool/Wellbeing-tool.aspx" TargetMode="External"/><Relationship Id="rId15" Type="http://schemas.openxmlformats.org/officeDocument/2006/relationships/image" Target="../media/image16.png"/><Relationship Id="rId10" Type="http://schemas.openxmlformats.org/officeDocument/2006/relationships/hyperlink" Target="https://togetherall.com/" TargetMode="External"/><Relationship Id="rId19" Type="http://schemas.openxmlformats.org/officeDocument/2006/relationships/image" Target="../media/image18.png"/><Relationship Id="rId4" Type="http://schemas.openxmlformats.org/officeDocument/2006/relationships/hyperlink" Target="https://www.mentalhealthatwork.org.uk/toolkit/ourfrontline-health/" TargetMode="External"/><Relationship Id="rId9" Type="http://schemas.openxmlformats.org/officeDocument/2006/relationships/image" Target="../media/image13.png"/><Relationship Id="rId14" Type="http://schemas.openxmlformats.org/officeDocument/2006/relationships/hyperlink" Target="https://www.lscft.nhs.uk/texting-servic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1ZElU7m0Vuk" TargetMode="External"/><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charliewaller.org/primary-care/looking-after-ourselves-podcast" TargetMode="External"/><Relationship Id="rId5" Type="http://schemas.openxmlformats.org/officeDocument/2006/relationships/hyperlink" Target="https://charliewaller.org/primary-care/five-ways-to-wellbeing-podcast" TargetMode="External"/><Relationship Id="rId4" Type="http://schemas.openxmlformats.org/officeDocument/2006/relationships/hyperlink" Target="https://www.youtube.com/playlist?list=PLvEHev1UK7BLyE91k_BxjCr0sgZ8cAJR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moneyadviceservice.org.uk/en" TargetMode="External"/><Relationship Id="rId3" Type="http://schemas.openxmlformats.org/officeDocument/2006/relationships/image" Target="../media/image20.png"/><Relationship Id="rId7" Type="http://schemas.openxmlformats.org/officeDocument/2006/relationships/hyperlink" Target="https://www.england.nhs.uk/supporting-our-nhs-people/how-to-guides/financial-wellbeing/" TargetMode="External"/><Relationship Id="rId12" Type="http://schemas.openxmlformats.org/officeDocument/2006/relationships/image" Target="../media/image25.jpg"/><Relationship Id="rId2" Type="http://schemas.openxmlformats.org/officeDocument/2006/relationships/hyperlink" Target="https://webchat.moneyadviceservice.org.uk/newchat/chat.aspx?domain=people.nhs.uk" TargetMode="External"/><Relationship Id="rId1" Type="http://schemas.openxmlformats.org/officeDocument/2006/relationships/slideLayout" Target="../slideLayouts/slideLayout12.xml"/><Relationship Id="rId6" Type="http://schemas.openxmlformats.org/officeDocument/2006/relationships/hyperlink" Target="https://www.england.nhs.uk/supporting-our-nhs-people/how-to-guides/financial-wellbeing/financial-wellbeing-support/" TargetMode="External"/><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hyperlink" Target="http://horizonsnhs.com/category/caring4nhspeop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0871DF-CF8D-4342-B98C-BF274C9C0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37" r="-1" b="-1"/>
          <a:stretch/>
        </p:blipFill>
        <p:spPr>
          <a:xfrm>
            <a:off x="2125980" y="43742"/>
            <a:ext cx="7940040" cy="2958701"/>
          </a:xfrm>
          <a:prstGeom prst="rect">
            <a:avLst/>
          </a:prstGeom>
        </p:spPr>
      </p:pic>
      <p:sp>
        <p:nvSpPr>
          <p:cNvPr id="11"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EC1853-0893-44DD-B4DA-A033CE2F6A58}"/>
              </a:ext>
            </a:extLst>
          </p:cNvPr>
          <p:cNvSpPr>
            <a:spLocks noGrp="1"/>
          </p:cNvSpPr>
          <p:nvPr>
            <p:ph type="ctrTitle"/>
          </p:nvPr>
        </p:nvSpPr>
        <p:spPr>
          <a:xfrm>
            <a:off x="841248" y="5009083"/>
            <a:ext cx="2889504" cy="1345997"/>
          </a:xfrm>
        </p:spPr>
        <p:txBody>
          <a:bodyPr vert="horz" lIns="91440" tIns="45720" rIns="91440" bIns="45720" rtlCol="0" anchor="ctr">
            <a:normAutofit/>
          </a:bodyPr>
          <a:lstStyle/>
          <a:p>
            <a:pPr algn="l"/>
            <a:r>
              <a:rPr lang="en-US" sz="2600" dirty="0">
                <a:solidFill>
                  <a:schemeClr val="bg1"/>
                </a:solidFill>
              </a:rPr>
              <a:t>Wellbeing Guidance and Resources for Social Care</a:t>
            </a:r>
          </a:p>
        </p:txBody>
      </p:sp>
      <p:cxnSp>
        <p:nvCxnSpPr>
          <p:cNvPr id="13"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EFF4FD5-47A1-4EB7-B2F6-88DBFC628486}"/>
              </a:ext>
            </a:extLst>
          </p:cNvPr>
          <p:cNvSpPr>
            <a:spLocks noGrp="1"/>
          </p:cNvSpPr>
          <p:nvPr>
            <p:ph type="subTitle" idx="1"/>
          </p:nvPr>
        </p:nvSpPr>
        <p:spPr>
          <a:xfrm>
            <a:off x="4379976" y="5009083"/>
            <a:ext cx="6976872" cy="1345997"/>
          </a:xfrm>
        </p:spPr>
        <p:txBody>
          <a:bodyPr vert="horz" lIns="91440" tIns="45720" rIns="91440" bIns="45720" rtlCol="0" anchor="ctr">
            <a:normAutofit/>
          </a:bodyPr>
          <a:lstStyle/>
          <a:p>
            <a:pPr algn="l"/>
            <a:r>
              <a:rPr lang="en-US" sz="1400" dirty="0">
                <a:solidFill>
                  <a:schemeClr val="bg1"/>
                </a:solidFill>
              </a:rPr>
              <a:t>Overview of Wellbeing for Social Care</a:t>
            </a:r>
          </a:p>
        </p:txBody>
      </p:sp>
      <p:sp>
        <p:nvSpPr>
          <p:cNvPr id="5" name="Rectangle 4">
            <a:extLst>
              <a:ext uri="{FF2B5EF4-FFF2-40B4-BE49-F238E27FC236}">
                <a16:creationId xmlns:a16="http://schemas.microsoft.com/office/drawing/2014/main" id="{E47876B4-5E31-4FCE-B83A-776DE6D5A1C4}"/>
              </a:ext>
            </a:extLst>
          </p:cNvPr>
          <p:cNvSpPr/>
          <p:nvPr/>
        </p:nvSpPr>
        <p:spPr>
          <a:xfrm>
            <a:off x="321564" y="3046185"/>
            <a:ext cx="11548872" cy="83099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Social Care Wellbeing Toolkit v1</a:t>
            </a:r>
          </a:p>
          <a:p>
            <a:r>
              <a:rPr lang="en-GB" sz="2400" b="1" dirty="0">
                <a:latin typeface="Arial" panose="020B0604020202020204" pitchFamily="34" charset="0"/>
                <a:cs typeface="Arial" panose="020B0604020202020204" pitchFamily="34" charset="0"/>
              </a:rPr>
              <a:t>June 2021</a:t>
            </a:r>
          </a:p>
        </p:txBody>
      </p:sp>
    </p:spTree>
    <p:extLst>
      <p:ext uri="{BB962C8B-B14F-4D97-AF65-F5344CB8AC3E}">
        <p14:creationId xmlns:p14="http://schemas.microsoft.com/office/powerpoint/2010/main" val="31696118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0871DF-CF8D-4342-B98C-BF274C9C0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37" r="-1" b="-1"/>
          <a:stretch/>
        </p:blipFill>
        <p:spPr>
          <a:xfrm>
            <a:off x="2125980" y="43742"/>
            <a:ext cx="7940040" cy="2958701"/>
          </a:xfrm>
          <a:prstGeom prst="rect">
            <a:avLst/>
          </a:prstGeom>
        </p:spPr>
      </p:pic>
      <p:sp>
        <p:nvSpPr>
          <p:cNvPr id="11"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EC1853-0893-44DD-B4DA-A033CE2F6A58}"/>
              </a:ext>
            </a:extLst>
          </p:cNvPr>
          <p:cNvSpPr>
            <a:spLocks noGrp="1"/>
          </p:cNvSpPr>
          <p:nvPr>
            <p:ph type="ctrTitle"/>
          </p:nvPr>
        </p:nvSpPr>
        <p:spPr>
          <a:xfrm>
            <a:off x="841248" y="5009083"/>
            <a:ext cx="2889504" cy="1345997"/>
          </a:xfrm>
        </p:spPr>
        <p:txBody>
          <a:bodyPr vert="horz" lIns="91440" tIns="45720" rIns="91440" bIns="45720" rtlCol="0" anchor="ctr">
            <a:normAutofit/>
          </a:bodyPr>
          <a:lstStyle/>
          <a:p>
            <a:pPr algn="l"/>
            <a:r>
              <a:rPr lang="en-US" sz="2600" dirty="0">
                <a:solidFill>
                  <a:schemeClr val="bg1"/>
                </a:solidFill>
              </a:rPr>
              <a:t>Please email:</a:t>
            </a:r>
          </a:p>
        </p:txBody>
      </p:sp>
      <p:cxnSp>
        <p:nvCxnSpPr>
          <p:cNvPr id="13"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EFF4FD5-47A1-4EB7-B2F6-88DBFC628486}"/>
              </a:ext>
            </a:extLst>
          </p:cNvPr>
          <p:cNvSpPr>
            <a:spLocks noGrp="1"/>
          </p:cNvSpPr>
          <p:nvPr>
            <p:ph type="subTitle" idx="1"/>
          </p:nvPr>
        </p:nvSpPr>
        <p:spPr>
          <a:xfrm>
            <a:off x="4379976" y="5009083"/>
            <a:ext cx="6976872" cy="1345997"/>
          </a:xfrm>
        </p:spPr>
        <p:txBody>
          <a:bodyPr vert="horz" lIns="91440" tIns="45720" rIns="91440" bIns="45720" rtlCol="0" anchor="ctr">
            <a:normAutofit/>
          </a:bodyPr>
          <a:lstStyle/>
          <a:p>
            <a:pPr algn="l"/>
            <a:r>
              <a:rPr lang="en-US" sz="2800" dirty="0">
                <a:solidFill>
                  <a:schemeClr val="bg1"/>
                </a:solidFill>
              </a:rPr>
              <a:t>Liz Williams </a:t>
            </a:r>
            <a:r>
              <a:rPr lang="en-US" sz="2800" dirty="0">
                <a:solidFill>
                  <a:schemeClr val="bg1"/>
                </a:solidFill>
                <a:hlinkClick r:id="rId3"/>
              </a:rPr>
              <a:t>e.williams18@nhs.net</a:t>
            </a:r>
            <a:endParaRPr lang="en-US" sz="2800" dirty="0">
              <a:solidFill>
                <a:schemeClr val="bg1"/>
              </a:solidFill>
            </a:endParaRPr>
          </a:p>
        </p:txBody>
      </p:sp>
      <p:sp>
        <p:nvSpPr>
          <p:cNvPr id="5" name="Rectangle 4">
            <a:extLst>
              <a:ext uri="{FF2B5EF4-FFF2-40B4-BE49-F238E27FC236}">
                <a16:creationId xmlns:a16="http://schemas.microsoft.com/office/drawing/2014/main" id="{E47876B4-5E31-4FCE-B83A-776DE6D5A1C4}"/>
              </a:ext>
            </a:extLst>
          </p:cNvPr>
          <p:cNvSpPr/>
          <p:nvPr/>
        </p:nvSpPr>
        <p:spPr>
          <a:xfrm>
            <a:off x="321564" y="3046185"/>
            <a:ext cx="11548872" cy="1569660"/>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We welcome your feedback. Please tell us what you thought of this communication, and share any further wellbeing resources you would like to add to this guide</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8232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4B968D1E-DC1C-47A0-A3E0-CE0310890E6C}"/>
              </a:ext>
            </a:extLst>
          </p:cNvPr>
          <p:cNvSpPr>
            <a:spLocks noGrp="1"/>
          </p:cNvSpPr>
          <p:nvPr>
            <p:ph type="sldNum" sz="quarter" idx="12"/>
          </p:nvPr>
        </p:nvSpPr>
        <p:spPr/>
        <p:txBody>
          <a:bodyPr/>
          <a:lstStyle/>
          <a:p>
            <a:pPr>
              <a:spcAft>
                <a:spcPts val="600"/>
              </a:spcAft>
            </a:pPr>
            <a:fld id="{9CD8D479-8942-46E8-A226-A4E01F7A105C}" type="slidenum">
              <a:rPr lang="en-GB" smtClean="0"/>
              <a:pPr>
                <a:spcAft>
                  <a:spcPts val="600"/>
                </a:spcAft>
              </a:pPr>
              <a:t>2</a:t>
            </a:fld>
            <a:endParaRPr lang="en-GB" dirty="0"/>
          </a:p>
        </p:txBody>
      </p:sp>
      <p:sp>
        <p:nvSpPr>
          <p:cNvPr id="6" name="Date Placeholder 5" hidden="1">
            <a:extLst>
              <a:ext uri="{FF2B5EF4-FFF2-40B4-BE49-F238E27FC236}">
                <a16:creationId xmlns:a16="http://schemas.microsoft.com/office/drawing/2014/main" id="{01889292-DC3A-4104-991D-491D294E341B}"/>
              </a:ext>
            </a:extLst>
          </p:cNvPr>
          <p:cNvSpPr>
            <a:spLocks noGrp="1"/>
          </p:cNvSpPr>
          <p:nvPr>
            <p:ph type="dt" sz="half" idx="10"/>
          </p:nvPr>
        </p:nvSpPr>
        <p:spPr/>
        <p:txBody>
          <a:bodyPr/>
          <a:lstStyle/>
          <a:p>
            <a:pPr>
              <a:spcAft>
                <a:spcPts val="600"/>
              </a:spcAft>
            </a:pPr>
            <a:fld id="{93A66BA0-BF77-43AC-894A-20AD8220B887}" type="datetime1">
              <a:rPr lang="en-US" smtClean="0"/>
              <a:pPr>
                <a:spcAft>
                  <a:spcPts val="600"/>
                </a:spcAft>
              </a:pPr>
              <a:t>6/18/2021</a:t>
            </a:fld>
            <a:endParaRPr lang="en-US" dirty="0"/>
          </a:p>
        </p:txBody>
      </p:sp>
      <p:sp>
        <p:nvSpPr>
          <p:cNvPr id="7" name="Footer Placeholder 6">
            <a:extLst>
              <a:ext uri="{FF2B5EF4-FFF2-40B4-BE49-F238E27FC236}">
                <a16:creationId xmlns:a16="http://schemas.microsoft.com/office/drawing/2014/main" id="{50C201C4-405F-4618-93BF-9EB30ABE5690}"/>
              </a:ext>
            </a:extLst>
          </p:cNvPr>
          <p:cNvSpPr>
            <a:spLocks noGrp="1"/>
          </p:cNvSpPr>
          <p:nvPr>
            <p:ph type="ftr" sz="quarter" idx="11"/>
          </p:nvPr>
        </p:nvSpPr>
        <p:spPr/>
        <p:txBody>
          <a:bodyPr/>
          <a:lstStyle/>
          <a:p>
            <a:pPr>
              <a:spcAft>
                <a:spcPts val="600"/>
              </a:spcAft>
            </a:pPr>
            <a:r>
              <a:rPr lang="en-US" dirty="0"/>
              <a:t>Add a footer</a:t>
            </a:r>
          </a:p>
        </p:txBody>
      </p:sp>
      <p:sp>
        <p:nvSpPr>
          <p:cNvPr id="9" name="Rectangle 8">
            <a:extLst>
              <a:ext uri="{FF2B5EF4-FFF2-40B4-BE49-F238E27FC236}">
                <a16:creationId xmlns:a16="http://schemas.microsoft.com/office/drawing/2014/main" id="{85267D50-4AA5-40F1-AAEB-5C56D1C07A90}"/>
              </a:ext>
            </a:extLst>
          </p:cNvPr>
          <p:cNvSpPr/>
          <p:nvPr/>
        </p:nvSpPr>
        <p:spPr>
          <a:xfrm>
            <a:off x="472696" y="2614157"/>
            <a:ext cx="11228521" cy="2739211"/>
          </a:xfrm>
          <a:prstGeom prst="rect">
            <a:avLst/>
          </a:prstGeom>
        </p:spPr>
        <p:txBody>
          <a:bodyPr wrap="square">
            <a:spAutoFit/>
          </a:bodyPr>
          <a:lstStyle/>
          <a:p>
            <a:pPr algn="ctr"/>
            <a:r>
              <a:rPr lang="en-US" sz="3600" b="1" dirty="0">
                <a:solidFill>
                  <a:srgbClr val="575757"/>
                </a:solidFill>
                <a:latin typeface="main"/>
              </a:rPr>
              <a:t>“</a:t>
            </a:r>
            <a:r>
              <a:rPr lang="en-GB" sz="3600" dirty="0"/>
              <a:t>This year has shone a light on the commitment of carers across the country. Care staff and nurses have risen to the challenge of providing skilled, compassionate care in the face of the huge challenges of the pandemic.”</a:t>
            </a:r>
          </a:p>
          <a:p>
            <a:pPr algn="ctr"/>
            <a:endParaRPr lang="en-GB" sz="1400" dirty="0"/>
          </a:p>
          <a:p>
            <a:pPr algn="ctr"/>
            <a:r>
              <a:rPr lang="en-GB" sz="1400" dirty="0"/>
              <a:t>Minister for Care, Helen </a:t>
            </a:r>
            <a:r>
              <a:rPr lang="en-GB" sz="1400" dirty="0" err="1"/>
              <a:t>Whately</a:t>
            </a:r>
            <a:endParaRPr lang="en-GB" sz="1400" dirty="0"/>
          </a:p>
        </p:txBody>
      </p:sp>
      <p:sp>
        <p:nvSpPr>
          <p:cNvPr id="2" name="Rectangle 1">
            <a:extLst>
              <a:ext uri="{FF2B5EF4-FFF2-40B4-BE49-F238E27FC236}">
                <a16:creationId xmlns:a16="http://schemas.microsoft.com/office/drawing/2014/main" id="{8053AD04-F419-4F27-8FB5-B520FEF32721}"/>
              </a:ext>
            </a:extLst>
          </p:cNvPr>
          <p:cNvSpPr/>
          <p:nvPr/>
        </p:nvSpPr>
        <p:spPr>
          <a:xfrm>
            <a:off x="5858341" y="2469015"/>
            <a:ext cx="6096000" cy="369332"/>
          </a:xfrm>
          <a:prstGeom prst="rect">
            <a:avLst/>
          </a:prstGeom>
        </p:spPr>
        <p:txBody>
          <a:bodyPr>
            <a:spAutoFit/>
          </a:bodyPr>
          <a:lstStyle/>
          <a:p>
            <a:endParaRPr lang="en-GB" dirty="0"/>
          </a:p>
        </p:txBody>
      </p:sp>
      <p:sp>
        <p:nvSpPr>
          <p:cNvPr id="3" name="Rectangle 2">
            <a:extLst>
              <a:ext uri="{FF2B5EF4-FFF2-40B4-BE49-F238E27FC236}">
                <a16:creationId xmlns:a16="http://schemas.microsoft.com/office/drawing/2014/main" id="{FDA766A8-8750-4CE5-9CB2-568ED22BA7F1}"/>
              </a:ext>
            </a:extLst>
          </p:cNvPr>
          <p:cNvSpPr/>
          <p:nvPr/>
        </p:nvSpPr>
        <p:spPr>
          <a:xfrm>
            <a:off x="403925" y="109732"/>
            <a:ext cx="7067550" cy="2646878"/>
          </a:xfrm>
          <a:prstGeom prst="rect">
            <a:avLst/>
          </a:prstGeom>
        </p:spPr>
        <p:txBody>
          <a:bodyPr wrap="square">
            <a:spAutoFit/>
          </a:bodyPr>
          <a:lstStyle/>
          <a:p>
            <a:r>
              <a:rPr lang="en-GB" sz="16600" dirty="0">
                <a:latin typeface="Freestyle Script" panose="030804020302050B0404" pitchFamily="66" charset="0"/>
              </a:rPr>
              <a:t>Thank you</a:t>
            </a:r>
          </a:p>
        </p:txBody>
      </p:sp>
      <p:pic>
        <p:nvPicPr>
          <p:cNvPr id="14"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Tree>
    <p:extLst>
      <p:ext uri="{BB962C8B-B14F-4D97-AF65-F5344CB8AC3E}">
        <p14:creationId xmlns:p14="http://schemas.microsoft.com/office/powerpoint/2010/main" val="358031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364" y="1101401"/>
            <a:ext cx="6807118" cy="554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951B334-0AA9-4D69-A13C-7FEE0AA4051E}"/>
              </a:ext>
            </a:extLst>
          </p:cNvPr>
          <p:cNvSpPr txBox="1">
            <a:spLocks/>
          </p:cNvSpPr>
          <p:nvPr/>
        </p:nvSpPr>
        <p:spPr>
          <a:xfrm>
            <a:off x="60981" y="260913"/>
            <a:ext cx="11233150" cy="20094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spcBef>
                <a:spcPts val="1000"/>
              </a:spcBef>
            </a:pPr>
            <a:r>
              <a:rPr lang="en-US" sz="5300" dirty="0">
                <a:solidFill>
                  <a:prstClr val="black"/>
                </a:solidFill>
                <a:latin typeface="Calibri" panose="020F0502020204030204"/>
                <a:ea typeface="+mn-ea"/>
                <a:cs typeface="+mn-cs"/>
              </a:rPr>
              <a:t>5 Ways to Wellbeing</a:t>
            </a:r>
            <a:br>
              <a:rPr lang="en-GB" dirty="0"/>
            </a:b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Tree>
    <p:extLst>
      <p:ext uri="{BB962C8B-B14F-4D97-AF65-F5344CB8AC3E}">
        <p14:creationId xmlns:p14="http://schemas.microsoft.com/office/powerpoint/2010/main" val="306849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103,439 House Clipart Illustrations &amp;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1718" y="4517755"/>
            <a:ext cx="2165809" cy="2165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
        <p:nvSpPr>
          <p:cNvPr id="4" name="Rectangle 3"/>
          <p:cNvSpPr/>
          <p:nvPr/>
        </p:nvSpPr>
        <p:spPr>
          <a:xfrm>
            <a:off x="421037" y="1080672"/>
            <a:ext cx="11233688" cy="4154984"/>
          </a:xfrm>
          <a:prstGeom prst="rect">
            <a:avLst/>
          </a:prstGeom>
        </p:spPr>
        <p:txBody>
          <a:bodyPr wrap="square">
            <a:spAutoFit/>
          </a:bodyPr>
          <a:lstStyle/>
          <a:p>
            <a:r>
              <a:rPr lang="en-GB" sz="2400" b="1" i="1" dirty="0"/>
              <a:t>Take a moment to reflect on what you have been involved with today. </a:t>
            </a:r>
          </a:p>
          <a:p>
            <a:r>
              <a:rPr lang="en-GB" sz="2400" dirty="0"/>
              <a:t>Identify three things that went well. Acknowledge what may have been difficult. </a:t>
            </a:r>
          </a:p>
          <a:p>
            <a:endParaRPr lang="en-GB" sz="2400" dirty="0"/>
          </a:p>
          <a:p>
            <a:r>
              <a:rPr lang="en-GB" sz="2400" b="1" i="1" dirty="0"/>
              <a:t>Remind yourself that it’s okay to ask for help.</a:t>
            </a:r>
          </a:p>
          <a:p>
            <a:r>
              <a:rPr lang="en-GB" sz="2400" dirty="0"/>
              <a:t>Remember to be proud of the work you did today.</a:t>
            </a:r>
          </a:p>
          <a:p>
            <a:r>
              <a:rPr lang="en-GB" sz="2400" dirty="0"/>
              <a:t> </a:t>
            </a:r>
          </a:p>
          <a:p>
            <a:r>
              <a:rPr lang="en-GB" sz="2400" b="1" dirty="0"/>
              <a:t>Take a moment to check in with your colleagues</a:t>
            </a:r>
            <a:r>
              <a:rPr lang="en-GB" sz="2400" dirty="0"/>
              <a:t>. </a:t>
            </a:r>
          </a:p>
          <a:p>
            <a:r>
              <a:rPr lang="en-GB" sz="2400" i="1" dirty="0"/>
              <a:t>Are they okay? </a:t>
            </a:r>
          </a:p>
          <a:p>
            <a:endParaRPr lang="en-GB" sz="2400" i="1" dirty="0"/>
          </a:p>
          <a:p>
            <a:r>
              <a:rPr lang="en-GB" sz="2400" b="1" i="1" dirty="0"/>
              <a:t>Choose an action that signifies the end of the working day.</a:t>
            </a:r>
            <a:endParaRPr lang="en-GB" sz="2400" i="1" dirty="0"/>
          </a:p>
          <a:p>
            <a:r>
              <a:rPr lang="en-GB" sz="2400" dirty="0"/>
              <a:t>How are you going to rest and recharge? </a:t>
            </a:r>
          </a:p>
        </p:txBody>
      </p:sp>
      <p:pic>
        <p:nvPicPr>
          <p:cNvPr id="5122" name="Picture 2" descr="Three Number 3 - Free vector graphic on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2457" y="674176"/>
            <a:ext cx="1348354" cy="13483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y Some Don't Ask for Help - Depression &amp; Tabo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6454" y="2009223"/>
            <a:ext cx="1418096" cy="9477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42 BEST &quot;Are You Ok&quot; IMAGES, STOCK PHOTOS &amp; VECTORS | Adobe 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4090" y="3091912"/>
            <a:ext cx="1351357" cy="1351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1037" y="265112"/>
            <a:ext cx="8020374" cy="707886"/>
          </a:xfrm>
          <a:prstGeom prst="rect">
            <a:avLst/>
          </a:prstGeom>
          <a:noFill/>
        </p:spPr>
        <p:txBody>
          <a:bodyPr wrap="square" rtlCol="0">
            <a:spAutoFit/>
          </a:bodyPr>
          <a:lstStyle/>
          <a:p>
            <a:r>
              <a:rPr lang="en-GB" sz="4000" b="1" i="1" dirty="0"/>
              <a:t>Check in, Check out…</a:t>
            </a:r>
          </a:p>
        </p:txBody>
      </p:sp>
    </p:spTree>
    <p:extLst>
      <p:ext uri="{BB962C8B-B14F-4D97-AF65-F5344CB8AC3E}">
        <p14:creationId xmlns:p14="http://schemas.microsoft.com/office/powerpoint/2010/main" val="167030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
        <p:nvSpPr>
          <p:cNvPr id="5" name="TextBox 4"/>
          <p:cNvSpPr txBox="1"/>
          <p:nvPr/>
        </p:nvSpPr>
        <p:spPr>
          <a:xfrm>
            <a:off x="421037" y="265112"/>
            <a:ext cx="8020374" cy="707886"/>
          </a:xfrm>
          <a:prstGeom prst="rect">
            <a:avLst/>
          </a:prstGeom>
          <a:noFill/>
        </p:spPr>
        <p:txBody>
          <a:bodyPr wrap="square" rtlCol="0">
            <a:spAutoFit/>
          </a:bodyPr>
          <a:lstStyle/>
          <a:p>
            <a:r>
              <a:rPr lang="en-GB" sz="4000" b="1" i="1" dirty="0"/>
              <a:t>Reflection…</a:t>
            </a:r>
          </a:p>
        </p:txBody>
      </p:sp>
      <p:sp>
        <p:nvSpPr>
          <p:cNvPr id="6" name="Rectangle 5"/>
          <p:cNvSpPr/>
          <p:nvPr/>
        </p:nvSpPr>
        <p:spPr>
          <a:xfrm>
            <a:off x="421037" y="1191927"/>
            <a:ext cx="11489410" cy="4154984"/>
          </a:xfrm>
          <a:prstGeom prst="rect">
            <a:avLst/>
          </a:prstGeom>
        </p:spPr>
        <p:txBody>
          <a:bodyPr wrap="square">
            <a:spAutoFit/>
          </a:bodyPr>
          <a:lstStyle/>
          <a:p>
            <a:r>
              <a:rPr lang="en-GB" sz="2400" b="1" i="1" dirty="0"/>
              <a:t>Replaying what you have been through</a:t>
            </a:r>
          </a:p>
          <a:p>
            <a:r>
              <a:rPr lang="en-GB" sz="2400" dirty="0"/>
              <a:t>Images or other memories</a:t>
            </a:r>
          </a:p>
          <a:p>
            <a:endParaRPr lang="en-GB" sz="2400" b="1" i="1" dirty="0"/>
          </a:p>
          <a:p>
            <a:r>
              <a:rPr lang="en-GB" sz="2400" b="1" i="1" dirty="0"/>
              <a:t>Pay attention </a:t>
            </a:r>
          </a:p>
          <a:p>
            <a:r>
              <a:rPr lang="en-GB" sz="2400" dirty="0"/>
              <a:t>to different thoughts and feelings that weren’t around before the pandemic</a:t>
            </a:r>
          </a:p>
          <a:p>
            <a:endParaRPr lang="en-GB" sz="2400" b="1" i="1" dirty="0"/>
          </a:p>
          <a:p>
            <a:r>
              <a:rPr lang="en-GB" sz="2400" b="1" i="1" dirty="0"/>
              <a:t>Re-evaluation of </a:t>
            </a:r>
          </a:p>
          <a:p>
            <a:r>
              <a:rPr lang="en-GB" sz="2400" dirty="0"/>
              <a:t>people, job, relationships</a:t>
            </a:r>
          </a:p>
          <a:p>
            <a:endParaRPr lang="en-GB" sz="2400" b="1" i="1" dirty="0"/>
          </a:p>
          <a:p>
            <a:r>
              <a:rPr lang="en-GB" sz="2400" b="1" i="1" dirty="0"/>
              <a:t>Change in </a:t>
            </a:r>
          </a:p>
          <a:p>
            <a:r>
              <a:rPr lang="en-GB" sz="2400" dirty="0"/>
              <a:t>mood and habits</a:t>
            </a:r>
          </a:p>
        </p:txBody>
      </p:sp>
      <p:sp>
        <p:nvSpPr>
          <p:cNvPr id="7" name="AutoShape 2" descr="Icon replay Clip Art and Stock Illustrations. 1,056 Icon replay EPS  illustrations and vector clip art graphics available to search from  thousands of royalty free stock art creat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con replay Clip Art and Stock Illustrations. 1,056 Icon replay EPS  illustrations and vector clip art graphics available to search from  thousands of royalty free stock art creat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con replay Clip Art and Stock Illustrations. 1,056 Icon replay EPS  illustrations and vector clip art graphics available to search from  thousands of royalty free stock art creato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956" y="523068"/>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264" y="3269419"/>
            <a:ext cx="2286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790667" y="619055"/>
            <a:ext cx="1083583" cy="3770263"/>
          </a:xfrm>
          <a:prstGeom prst="rect">
            <a:avLst/>
          </a:prstGeom>
          <a:noFill/>
        </p:spPr>
        <p:txBody>
          <a:bodyPr wrap="square" lIns="91440" tIns="45720" rIns="91440" bIns="45720">
            <a:spAutoFit/>
          </a:bodyPr>
          <a:lstStyle/>
          <a:p>
            <a:pPr algn="ctr"/>
            <a:r>
              <a:rPr lang="en-US" sz="239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11" name="AutoShape 12" descr="Green emoticon 30 icon - Free green emoticon ic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Green emoticon 30 icon - Free green emoticon ico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6" descr="Green emoticon 30 icon - Free green emoticon ico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3087741" y="4389319"/>
            <a:ext cx="5238427" cy="1446550"/>
          </a:xfrm>
          <a:prstGeom prst="rect">
            <a:avLst/>
          </a:prstGeom>
          <a:noFill/>
        </p:spPr>
        <p:txBody>
          <a:bodyPr wrap="square" rtlCol="0">
            <a:spAutoFit/>
          </a:bodyPr>
          <a:lstStyle/>
          <a:p>
            <a:r>
              <a:rPr lang="en-GB" sz="8800" dirty="0">
                <a:solidFill>
                  <a:schemeClr val="accent6">
                    <a:lumMod val="75000"/>
                  </a:schemeClr>
                </a:solidFill>
                <a:sym typeface="Wingdings" panose="05000000000000000000" pitchFamily="2" charset="2"/>
              </a:rPr>
              <a:t> </a:t>
            </a:r>
            <a:endParaRPr lang="en-GB" sz="8800" dirty="0">
              <a:solidFill>
                <a:schemeClr val="accent6">
                  <a:lumMod val="75000"/>
                </a:schemeClr>
              </a:solidFill>
            </a:endParaRPr>
          </a:p>
        </p:txBody>
      </p:sp>
    </p:spTree>
    <p:extLst>
      <p:ext uri="{BB962C8B-B14F-4D97-AF65-F5344CB8AC3E}">
        <p14:creationId xmlns:p14="http://schemas.microsoft.com/office/powerpoint/2010/main" val="260707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17" y="951396"/>
            <a:ext cx="11337010" cy="4401205"/>
          </a:xfrm>
          <a:prstGeom prst="rect">
            <a:avLst/>
          </a:prstGeom>
        </p:spPr>
        <p:txBody>
          <a:bodyPr wrap="square">
            <a:spAutoFit/>
          </a:bodyPr>
          <a:lstStyle/>
          <a:p>
            <a:r>
              <a:rPr lang="en-GB" sz="2000" b="1" i="1" dirty="0"/>
              <a:t>If you are experiencing high levels of </a:t>
            </a:r>
            <a:r>
              <a:rPr lang="en-GB" sz="2800" b="1" i="1" u="sng" dirty="0">
                <a:solidFill>
                  <a:schemeClr val="accent6">
                    <a:lumMod val="50000"/>
                  </a:schemeClr>
                </a:solidFill>
              </a:rPr>
              <a:t>distress</a:t>
            </a:r>
            <a:r>
              <a:rPr lang="en-GB" sz="2800" b="1" i="1" dirty="0">
                <a:solidFill>
                  <a:schemeClr val="accent6">
                    <a:lumMod val="50000"/>
                  </a:schemeClr>
                </a:solidFill>
              </a:rPr>
              <a:t>.</a:t>
            </a:r>
            <a:endParaRPr lang="en-GB" sz="2000" b="1" i="1" dirty="0">
              <a:solidFill>
                <a:schemeClr val="accent6">
                  <a:lumMod val="50000"/>
                </a:schemeClr>
              </a:solidFill>
            </a:endParaRPr>
          </a:p>
          <a:p>
            <a:endParaRPr lang="en-GB" sz="2000" b="1" i="1" dirty="0"/>
          </a:p>
          <a:p>
            <a:r>
              <a:rPr lang="en-GB" sz="2000" b="1" i="1" dirty="0"/>
              <a:t>If you are </a:t>
            </a:r>
            <a:r>
              <a:rPr lang="en-GB" sz="2800" b="1" i="1" u="sng" dirty="0">
                <a:solidFill>
                  <a:schemeClr val="accent6">
                    <a:lumMod val="50000"/>
                  </a:schemeClr>
                </a:solidFill>
              </a:rPr>
              <a:t>unable to focus</a:t>
            </a:r>
            <a:r>
              <a:rPr lang="en-GB" sz="2800" b="1" i="1" dirty="0">
                <a:solidFill>
                  <a:schemeClr val="accent6">
                    <a:lumMod val="50000"/>
                  </a:schemeClr>
                </a:solidFill>
              </a:rPr>
              <a:t> </a:t>
            </a:r>
            <a:r>
              <a:rPr lang="en-GB" sz="2000" b="1" i="1" dirty="0"/>
              <a:t>at work or home, are unable to perform daily activities, make decisions, or have </a:t>
            </a:r>
            <a:r>
              <a:rPr lang="en-GB" sz="2800" b="1" i="1" u="sng" dirty="0">
                <a:solidFill>
                  <a:schemeClr val="accent6">
                    <a:lumMod val="50000"/>
                  </a:schemeClr>
                </a:solidFill>
              </a:rPr>
              <a:t>poor sleep</a:t>
            </a:r>
            <a:r>
              <a:rPr lang="en-GB" sz="2800" b="1" i="1" dirty="0">
                <a:solidFill>
                  <a:schemeClr val="accent6">
                    <a:lumMod val="50000"/>
                  </a:schemeClr>
                </a:solidFill>
              </a:rPr>
              <a:t> </a:t>
            </a:r>
            <a:r>
              <a:rPr lang="en-GB" sz="2000" b="1" i="1" dirty="0"/>
              <a:t>over a long period.</a:t>
            </a:r>
          </a:p>
          <a:p>
            <a:endParaRPr lang="en-GB" sz="2000" b="1" i="1" dirty="0"/>
          </a:p>
          <a:p>
            <a:r>
              <a:rPr lang="en-GB" sz="2000" b="1" i="1" dirty="0"/>
              <a:t>If you have significantly increased or changed your </a:t>
            </a:r>
            <a:r>
              <a:rPr lang="en-GB" sz="2800" b="1" i="1" u="sng" dirty="0">
                <a:solidFill>
                  <a:schemeClr val="accent6">
                    <a:lumMod val="50000"/>
                  </a:schemeClr>
                </a:solidFill>
              </a:rPr>
              <a:t>use of substances</a:t>
            </a:r>
            <a:r>
              <a:rPr lang="en-GB" sz="2800" b="1" i="1" dirty="0">
                <a:solidFill>
                  <a:schemeClr val="accent6">
                    <a:lumMod val="50000"/>
                  </a:schemeClr>
                </a:solidFill>
              </a:rPr>
              <a:t> </a:t>
            </a:r>
            <a:r>
              <a:rPr lang="en-GB" sz="2000" b="1" i="1" dirty="0"/>
              <a:t>this may include </a:t>
            </a:r>
            <a:r>
              <a:rPr lang="en-GB" sz="2800" b="1" i="1" u="sng" dirty="0">
                <a:solidFill>
                  <a:schemeClr val="accent6">
                    <a:lumMod val="50000"/>
                  </a:schemeClr>
                </a:solidFill>
              </a:rPr>
              <a:t>alcohol, fitness activities, food</a:t>
            </a:r>
            <a:r>
              <a:rPr lang="en-GB" sz="2000" b="1" i="1" u="sng" dirty="0"/>
              <a:t>.</a:t>
            </a:r>
          </a:p>
          <a:p>
            <a:endParaRPr lang="en-GB" sz="2000" b="1" i="1" dirty="0"/>
          </a:p>
          <a:p>
            <a:r>
              <a:rPr lang="en-GB" sz="2000" b="1" i="1" dirty="0"/>
              <a:t>If those around you are very </a:t>
            </a:r>
            <a:r>
              <a:rPr lang="en-GB" sz="2800" b="1" i="1" u="sng" dirty="0">
                <a:solidFill>
                  <a:schemeClr val="accent6">
                    <a:lumMod val="50000"/>
                  </a:schemeClr>
                </a:solidFill>
              </a:rPr>
              <a:t>worried</a:t>
            </a:r>
            <a:r>
              <a:rPr lang="en-GB" sz="2800" b="1" i="1" dirty="0">
                <a:solidFill>
                  <a:schemeClr val="accent6">
                    <a:lumMod val="50000"/>
                  </a:schemeClr>
                </a:solidFill>
              </a:rPr>
              <a:t> </a:t>
            </a:r>
            <a:r>
              <a:rPr lang="en-GB" sz="2000" b="1" i="1" dirty="0"/>
              <a:t>about you.</a:t>
            </a:r>
          </a:p>
          <a:p>
            <a:endParaRPr lang="en-GB" sz="2000" b="1" i="1" dirty="0"/>
          </a:p>
          <a:p>
            <a:r>
              <a:rPr lang="en-GB" sz="2000" b="1" i="1" dirty="0"/>
              <a:t>If you are worried about your ability to </a:t>
            </a:r>
            <a:r>
              <a:rPr lang="en-GB" sz="2800" b="1" i="1" u="sng" dirty="0">
                <a:solidFill>
                  <a:schemeClr val="accent6">
                    <a:lumMod val="50000"/>
                  </a:schemeClr>
                </a:solidFill>
              </a:rPr>
              <a:t>keep yourself safe</a:t>
            </a:r>
            <a:r>
              <a:rPr lang="en-GB" sz="2000" b="1" i="1" dirty="0"/>
              <a:t>.</a:t>
            </a:r>
          </a:p>
        </p:txBody>
      </p:sp>
      <p:sp>
        <p:nvSpPr>
          <p:cNvPr id="3" name="TextBox 2"/>
          <p:cNvSpPr txBox="1"/>
          <p:nvPr/>
        </p:nvSpPr>
        <p:spPr>
          <a:xfrm>
            <a:off x="302217" y="251255"/>
            <a:ext cx="8020374" cy="707886"/>
          </a:xfrm>
          <a:prstGeom prst="rect">
            <a:avLst/>
          </a:prstGeom>
          <a:noFill/>
        </p:spPr>
        <p:txBody>
          <a:bodyPr wrap="square" rtlCol="0">
            <a:spAutoFit/>
          </a:bodyPr>
          <a:lstStyle/>
          <a:p>
            <a:r>
              <a:rPr lang="en-GB" sz="4000" b="1" i="1" dirty="0"/>
              <a:t>When to ask for help…</a:t>
            </a:r>
          </a:p>
        </p:txBody>
      </p:sp>
      <p:pic>
        <p:nvPicPr>
          <p:cNvPr id="4" name="Picture 3"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Tree>
    <p:extLst>
      <p:ext uri="{BB962C8B-B14F-4D97-AF65-F5344CB8AC3E}">
        <p14:creationId xmlns:p14="http://schemas.microsoft.com/office/powerpoint/2010/main" val="180956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70498" y="-57250"/>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Wellbeing Resources</a:t>
            </a:r>
            <a:br>
              <a:rPr lang="en-GB" dirty="0"/>
            </a:b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998" y="5353368"/>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E2A8C7D-24A6-4201-98D5-FD7F25D04DA4}"/>
              </a:ext>
            </a:extLst>
          </p:cNvPr>
          <p:cNvSpPr>
            <a:spLocks noChangeArrowheads="1"/>
          </p:cNvSpPr>
          <p:nvPr/>
        </p:nvSpPr>
        <p:spPr bwMode="auto">
          <a:xfrm>
            <a:off x="472673" y="1107580"/>
            <a:ext cx="106553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1600" b="1" u="sng" dirty="0"/>
              <a:t>Mental Health Support</a:t>
            </a:r>
            <a:r>
              <a:rPr lang="en-GB" sz="1600" b="1" dirty="0"/>
              <a:t> </a:t>
            </a:r>
            <a:r>
              <a:rPr lang="en-GB" sz="1600" dirty="0"/>
              <a:t>This offers 10 hours of free counselling from a qualified therapist and is available to anyone working in social care to include residential care, domiciliary, supported living, day care and personal assistants.</a:t>
            </a:r>
          </a:p>
          <a:p>
            <a:pPr lvl="0" eaLnBrk="0" fontAlgn="base" hangingPunct="0">
              <a:spcBef>
                <a:spcPct val="0"/>
              </a:spcBef>
              <a:spcAft>
                <a:spcPct val="0"/>
              </a:spcAft>
            </a:pPr>
            <a:r>
              <a:rPr lang="en-GB" sz="1600" u="sng" dirty="0">
                <a:hlinkClick r:id="rId3"/>
              </a:rPr>
              <a:t>https://www.thecareworkerscharity.org.uk/mental-wellbeing-and-health-support/</a:t>
            </a:r>
            <a:endParaRPr lang="en-GB" sz="1600" u="sng" dirty="0"/>
          </a:p>
          <a:p>
            <a:pPr lvl="0" eaLnBrk="0" fontAlgn="base" hangingPunct="0">
              <a:spcBef>
                <a:spcPct val="0"/>
              </a:spcBef>
              <a:spcAft>
                <a:spcPct val="0"/>
              </a:spcAft>
            </a:pPr>
            <a:endParaRPr lang="en-GB" sz="1600" u="sng" dirty="0"/>
          </a:p>
          <a:p>
            <a:r>
              <a:rPr lang="en-GB" sz="1600" dirty="0">
                <a:latin typeface="+mj-lt"/>
              </a:rPr>
              <a:t>Health and care workers can access </a:t>
            </a:r>
            <a:r>
              <a:rPr lang="en-GB" sz="1600" b="1" u="sng" dirty="0">
                <a:latin typeface="+mj-lt"/>
              </a:rPr>
              <a:t>FRONTLINE</a:t>
            </a:r>
          </a:p>
          <a:p>
            <a:r>
              <a:rPr lang="en-GB" sz="1600" b="1" dirty="0">
                <a:latin typeface="+mj-lt"/>
              </a:rPr>
              <a:t>Call 0300 303 4434</a:t>
            </a:r>
            <a:r>
              <a:rPr lang="en-GB" sz="1600" dirty="0">
                <a:latin typeface="+mj-lt"/>
              </a:rPr>
              <a:t> from 8am to 8pm, 7 days a week, for trauma and bereavement support from Just B</a:t>
            </a:r>
          </a:p>
          <a:p>
            <a:r>
              <a:rPr lang="en-GB" sz="1600" b="1" dirty="0">
                <a:latin typeface="+mj-lt"/>
              </a:rPr>
              <a:t>Text FRONTLINE to 85258 </a:t>
            </a:r>
            <a:r>
              <a:rPr lang="en-GB" sz="1600" dirty="0">
                <a:latin typeface="+mj-lt"/>
              </a:rPr>
              <a:t>Or </a:t>
            </a:r>
            <a:r>
              <a:rPr lang="en-GB" sz="1600" b="1" dirty="0">
                <a:latin typeface="+mj-lt"/>
              </a:rPr>
              <a:t>call 0800 069 6222</a:t>
            </a:r>
            <a:r>
              <a:rPr lang="en-GB" sz="1600" dirty="0">
                <a:latin typeface="+mj-lt"/>
              </a:rPr>
              <a:t> from 7am to 11pm if you’re in England, or visit the website:</a:t>
            </a:r>
            <a:endParaRPr lang="en-GB" sz="1600" u="sng" dirty="0">
              <a:latin typeface="+mj-lt"/>
            </a:endParaRPr>
          </a:p>
          <a:p>
            <a:pPr lvl="0" eaLnBrk="0" fontAlgn="base" hangingPunct="0">
              <a:spcBef>
                <a:spcPct val="0"/>
              </a:spcBef>
              <a:spcAft>
                <a:spcPct val="0"/>
              </a:spcAft>
            </a:pPr>
            <a:r>
              <a:rPr lang="en-GB" sz="1600" u="sng" dirty="0">
                <a:latin typeface="+mj-lt"/>
                <a:hlinkClick r:id="rId4"/>
              </a:rPr>
              <a:t>https://www.mentalhealthatwork.org.uk/toolkit/ourfrontline-health/</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endParaRPr lang="en-GB" sz="1600" u="sng" dirty="0"/>
          </a:p>
          <a:p>
            <a:r>
              <a:rPr lang="en-GB" sz="1600" b="1" u="sng" dirty="0"/>
              <a:t>Skills for Care</a:t>
            </a:r>
            <a:r>
              <a:rPr lang="en-GB" sz="1600" dirty="0"/>
              <a:t> have a Wellbeing resource finder which can be found on the following link:</a:t>
            </a:r>
          </a:p>
          <a:p>
            <a:r>
              <a:rPr lang="en-GB" sz="1600" u="sng" dirty="0">
                <a:hlinkClick r:id="rId5"/>
              </a:rPr>
              <a:t>https://www.skillsforcare.org.uk/Leadership-management/managing-people/Wellbeing/Wellbeing-tool/Wellbeing-tool.aspx</a:t>
            </a: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8457" y="2214618"/>
            <a:ext cx="1512182" cy="134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9" name="Picture 8" descr="Richmond Fellowship | Mental Health Charity Making Recovery Reality">
            <a:hlinkClick r:id="rId8"/>
            <a:extLst>
              <a:ext uri="{FF2B5EF4-FFF2-40B4-BE49-F238E27FC236}">
                <a16:creationId xmlns:a16="http://schemas.microsoft.com/office/drawing/2014/main" id="{49C97A29-C4B0-4DAC-87B8-D2DB833D4A5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83850" y="4497690"/>
            <a:ext cx="1476375" cy="492125"/>
          </a:xfrm>
          <a:prstGeom prst="rect">
            <a:avLst/>
          </a:prstGeom>
          <a:noFill/>
          <a:ln>
            <a:noFill/>
          </a:ln>
        </p:spPr>
      </p:pic>
      <p:pic>
        <p:nvPicPr>
          <p:cNvPr id="10" name="Picture 9" descr="Togetherall logo small">
            <a:hlinkClick r:id="rId10" tgtFrame="&quot;_blank&quot;"/>
            <a:extLst>
              <a:ext uri="{FF2B5EF4-FFF2-40B4-BE49-F238E27FC236}">
                <a16:creationId xmlns:a16="http://schemas.microsoft.com/office/drawing/2014/main" id="{CB03C7B8-705D-4C47-8CC9-848F52EEB2F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5644" y="4424664"/>
            <a:ext cx="680085" cy="638175"/>
          </a:xfrm>
          <a:prstGeom prst="rect">
            <a:avLst/>
          </a:prstGeom>
          <a:noFill/>
          <a:ln>
            <a:noFill/>
          </a:ln>
        </p:spPr>
      </p:pic>
      <p:pic>
        <p:nvPicPr>
          <p:cNvPr id="11" name="Picture 10" descr="Samaritans logo">
            <a:hlinkClick r:id="rId12" tgtFrame="&quot;_blank&quot;"/>
            <a:extLst>
              <a:ext uri="{FF2B5EF4-FFF2-40B4-BE49-F238E27FC236}">
                <a16:creationId xmlns:a16="http://schemas.microsoft.com/office/drawing/2014/main" id="{10EFCA4D-021F-491A-9A2F-0515622D2C64}"/>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10886" y="4400495"/>
            <a:ext cx="1019175" cy="763905"/>
          </a:xfrm>
          <a:prstGeom prst="rect">
            <a:avLst/>
          </a:prstGeom>
          <a:noFill/>
          <a:ln>
            <a:noFill/>
          </a:ln>
        </p:spPr>
      </p:pic>
      <p:pic>
        <p:nvPicPr>
          <p:cNvPr id="12" name="Picture 11" descr="Text line logo">
            <a:hlinkClick r:id="rId14" tgtFrame="&quot;_blank&quot;"/>
            <a:extLst>
              <a:ext uri="{FF2B5EF4-FFF2-40B4-BE49-F238E27FC236}">
                <a16:creationId xmlns:a16="http://schemas.microsoft.com/office/drawing/2014/main" id="{92E36878-6D79-44D3-A380-AD7688C5059C}"/>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16228" y="4426268"/>
            <a:ext cx="1092200" cy="819150"/>
          </a:xfrm>
          <a:prstGeom prst="rect">
            <a:avLst/>
          </a:prstGeom>
          <a:noFill/>
          <a:ln>
            <a:noFill/>
          </a:ln>
        </p:spPr>
      </p:pic>
      <p:pic>
        <p:nvPicPr>
          <p:cNvPr id="13" name="Picture 12" descr="MIND logo">
            <a:hlinkClick r:id="rId16"/>
            <a:extLst>
              <a:ext uri="{FF2B5EF4-FFF2-40B4-BE49-F238E27FC236}">
                <a16:creationId xmlns:a16="http://schemas.microsoft.com/office/drawing/2014/main" id="{97A53990-088B-4D7C-AEB4-0BB2C9D704C6}"/>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83714" y="4377489"/>
            <a:ext cx="1219200" cy="914400"/>
          </a:xfrm>
          <a:prstGeom prst="rect">
            <a:avLst/>
          </a:prstGeom>
          <a:noFill/>
          <a:ln>
            <a:noFill/>
          </a:ln>
        </p:spPr>
      </p:pic>
      <p:pic>
        <p:nvPicPr>
          <p:cNvPr id="14" name="Picture 13" descr="Every Mind Matters logo">
            <a:hlinkClick r:id="rId18" tgtFrame="&quot;_blank&quot;"/>
            <a:extLst>
              <a:ext uri="{FF2B5EF4-FFF2-40B4-BE49-F238E27FC236}">
                <a16:creationId xmlns:a16="http://schemas.microsoft.com/office/drawing/2014/main" id="{329E3458-896C-4223-A06A-B055FD6ED1C8}"/>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82097" y="4426268"/>
            <a:ext cx="1028700" cy="771525"/>
          </a:xfrm>
          <a:prstGeom prst="rect">
            <a:avLst/>
          </a:prstGeom>
          <a:noFill/>
          <a:ln>
            <a:noFill/>
          </a:ln>
        </p:spPr>
      </p:pic>
      <p:pic>
        <p:nvPicPr>
          <p:cNvPr id="15" name="Picture 14">
            <a:hlinkClick r:id="rId20"/>
            <a:extLst>
              <a:ext uri="{FF2B5EF4-FFF2-40B4-BE49-F238E27FC236}">
                <a16:creationId xmlns:a16="http://schemas.microsoft.com/office/drawing/2014/main" id="{988AE289-6782-4235-BE44-543F1D5C34C3}"/>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68512" y="4617836"/>
            <a:ext cx="1581150" cy="433705"/>
          </a:xfrm>
          <a:prstGeom prst="rect">
            <a:avLst/>
          </a:prstGeom>
          <a:noFill/>
          <a:ln>
            <a:noFill/>
          </a:ln>
        </p:spPr>
      </p:pic>
      <p:sp>
        <p:nvSpPr>
          <p:cNvPr id="5" name="TextBox 4"/>
          <p:cNvSpPr txBox="1"/>
          <p:nvPr/>
        </p:nvSpPr>
        <p:spPr>
          <a:xfrm>
            <a:off x="170498" y="4121874"/>
            <a:ext cx="5916046" cy="369332"/>
          </a:xfrm>
          <a:prstGeom prst="rect">
            <a:avLst/>
          </a:prstGeom>
          <a:noFill/>
        </p:spPr>
        <p:txBody>
          <a:bodyPr wrap="square" rtlCol="0">
            <a:spAutoFit/>
          </a:bodyPr>
          <a:lstStyle/>
          <a:p>
            <a:pPr algn="ctr"/>
            <a:r>
              <a:rPr lang="en-GB" b="1" dirty="0"/>
              <a:t>Click the icons below to access the respective websites</a:t>
            </a:r>
          </a:p>
        </p:txBody>
      </p:sp>
    </p:spTree>
    <p:extLst>
      <p:ext uri="{BB962C8B-B14F-4D97-AF65-F5344CB8AC3E}">
        <p14:creationId xmlns:p14="http://schemas.microsoft.com/office/powerpoint/2010/main" val="253685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B334-0AA9-4D69-A13C-7FEE0AA4051E}"/>
              </a:ext>
            </a:extLst>
          </p:cNvPr>
          <p:cNvSpPr>
            <a:spLocks noGrp="1"/>
          </p:cNvSpPr>
          <p:nvPr>
            <p:ph type="title"/>
          </p:nvPr>
        </p:nvSpPr>
        <p:spPr>
          <a:xfrm>
            <a:off x="170498" y="-21792"/>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Bite size Wellbeing Resources</a:t>
            </a:r>
            <a:br>
              <a:rPr lang="en-GB" dirty="0"/>
            </a:br>
            <a:endParaRPr lang="en-GB" dirty="0"/>
          </a:p>
        </p:txBody>
      </p:sp>
      <p:pic>
        <p:nvPicPr>
          <p:cNvPr id="1026" name="Picture 1" descr="2D5E7F10">
            <a:extLst>
              <a:ext uri="{FF2B5EF4-FFF2-40B4-BE49-F238E27FC236}">
                <a16:creationId xmlns:a16="http://schemas.microsoft.com/office/drawing/2014/main" id="{67F57AEA-C62A-4764-80E3-D20929825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998" y="5620497"/>
            <a:ext cx="2406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E2A8C7D-24A6-4201-98D5-FD7F25D04DA4}"/>
              </a:ext>
            </a:extLst>
          </p:cNvPr>
          <p:cNvSpPr>
            <a:spLocks noChangeArrowheads="1"/>
          </p:cNvSpPr>
          <p:nvPr/>
        </p:nvSpPr>
        <p:spPr bwMode="auto">
          <a:xfrm>
            <a:off x="537462" y="1167606"/>
            <a:ext cx="106553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b="1" dirty="0"/>
              <a:t>A chat show called ‘The Caring View’ has been created by care managers to voice their views </a:t>
            </a:r>
          </a:p>
          <a:p>
            <a:pPr lvl="0" eaLnBrk="0" fontAlgn="base" hangingPunct="0">
              <a:spcBef>
                <a:spcPct val="0"/>
              </a:spcBef>
              <a:spcAft>
                <a:spcPct val="0"/>
              </a:spcAft>
            </a:pPr>
            <a:r>
              <a:rPr lang="en-GB" b="1" dirty="0"/>
              <a:t>every Tuesday night about the care issues that really matter, you can </a:t>
            </a:r>
            <a:r>
              <a:rPr lang="en-GB" b="1"/>
              <a:t>watch recordings here: </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r>
              <a:rPr lang="en-GB" altLang="en-US" sz="1600" b="1" u="sng" dirty="0"/>
              <a:t>Mental Health and Wellbeing</a:t>
            </a:r>
            <a:r>
              <a:rPr lang="en-GB" altLang="en-US" sz="1600" dirty="0"/>
              <a:t> The Caring View, YouTube Channel (1 hour)</a:t>
            </a:r>
            <a:br>
              <a:rPr lang="en-GB" altLang="en-US" sz="1600" dirty="0">
                <a:latin typeface="Arial" panose="020B0604020202020204" pitchFamily="34" charset="0"/>
                <a:ea typeface="Calibri" panose="020F0502020204030204" pitchFamily="34" charset="0"/>
              </a:rPr>
            </a:br>
            <a:r>
              <a:rPr lang="en-GB" sz="1600" u="sng" dirty="0">
                <a:hlinkClick r:id="rId3"/>
              </a:rPr>
              <a:t>https://www.youtube.com/watch?v=1ZElU7m0Vuk</a:t>
            </a:r>
            <a:endParaRPr lang="en-GB" sz="1600" u="sng" dirty="0"/>
          </a:p>
          <a:p>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r>
              <a:rPr lang="en-GB" altLang="en-US" sz="1600" b="1" u="sng" dirty="0"/>
              <a:t>Peer Support</a:t>
            </a:r>
            <a:r>
              <a:rPr lang="en-GB" altLang="en-US" sz="1600" dirty="0"/>
              <a:t> The Caring View, YouTube Channel (1 Hour)</a:t>
            </a:r>
            <a:b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r>
              <a:rPr lang="en-GB" sz="1600" u="sng" dirty="0">
                <a:hlinkClick r:id="rId4"/>
              </a:rPr>
              <a:t>https://www.youtube.com/playlist?list=PLvEHev1UK7BLyE91k_BxjCr0sgZ8cAJR0</a:t>
            </a:r>
            <a:endParaRPr lang="en-GB" sz="1600" u="sng" dirty="0"/>
          </a:p>
          <a:p>
            <a:endParaRPr lang="en-GB" sz="1600" u="sng" dirty="0"/>
          </a:p>
          <a:p>
            <a:r>
              <a:rPr lang="en-GB" sz="1600" dirty="0"/>
              <a:t> </a:t>
            </a:r>
            <a:r>
              <a:rPr lang="en-GB" sz="1600" b="1" u="sng" dirty="0"/>
              <a:t>Wellbeing Podcasts</a:t>
            </a:r>
            <a:r>
              <a:rPr lang="en-GB" sz="1600" b="1" dirty="0"/>
              <a:t>, </a:t>
            </a:r>
            <a:r>
              <a:rPr lang="en-GB" sz="1600" dirty="0"/>
              <a:t>Charlie Waller are hosting these on behalf of the Lancashire and South Cumbria Primary Care Training Hubs which are available to all colleagues across health and social care (10-15 mins each) Listen to them here:</a:t>
            </a:r>
          </a:p>
          <a:p>
            <a:endParaRPr lang="en-GB" sz="1600" dirty="0"/>
          </a:p>
          <a:p>
            <a:pPr lvl="0"/>
            <a:r>
              <a:rPr lang="en-GB" sz="1600" b="1" u="sng" dirty="0">
                <a:hlinkClick r:id="rId5" tooltip="https://charliewaller.org/primary-care/five-ways-to-wellbeing-podcast"/>
              </a:rPr>
              <a:t>Five ways to wellbeing </a:t>
            </a:r>
            <a:r>
              <a:rPr lang="en-GB" sz="1600" u="sng" dirty="0">
                <a:hlinkClick r:id="rId5" tooltip="https://charliewaller.org/primary-care/five-ways-to-wellbeing-podcast"/>
              </a:rPr>
              <a:t>(episode 1)</a:t>
            </a:r>
            <a:r>
              <a:rPr lang="en-GB" sz="1600" dirty="0"/>
              <a:t> </a:t>
            </a:r>
            <a:r>
              <a:rPr lang="en-GB" sz="1600" b="1" dirty="0"/>
              <a:t>Wellbeing</a:t>
            </a:r>
            <a:r>
              <a:rPr lang="en-GB" sz="1600" dirty="0"/>
              <a:t> is the theme for this podcast, with Charlie Waller trainers Julie Turner and Debbie </a:t>
            </a:r>
            <a:r>
              <a:rPr lang="en-GB" sz="1600" dirty="0" err="1"/>
              <a:t>Spens</a:t>
            </a:r>
            <a:r>
              <a:rPr lang="en-GB" sz="1600" dirty="0"/>
              <a:t>. During their light-hearted catch-up, they explore Julie’s own twist on the NHS Five Ways to Wellbeing which she calls ‘</a:t>
            </a:r>
            <a:r>
              <a:rPr lang="en-GB" sz="1600" dirty="0" err="1"/>
              <a:t>CALMinG</a:t>
            </a:r>
            <a:r>
              <a:rPr lang="en-GB" sz="1600" dirty="0"/>
              <a:t>’:</a:t>
            </a:r>
          </a:p>
          <a:p>
            <a:pPr lvl="1"/>
            <a:r>
              <a:rPr lang="en-GB" sz="1600" dirty="0"/>
              <a:t>C – Connection A – Active L – Learning Min – Mindful G – Giving</a:t>
            </a:r>
          </a:p>
          <a:p>
            <a:r>
              <a:rPr lang="en-GB" sz="1600" b="1" u="sng" dirty="0">
                <a:hlinkClick r:id="rId6" tooltip="https://charliewaller.org/primary-care/looking-after-ourselves-podcast"/>
              </a:rPr>
              <a:t>Looking after ourselves</a:t>
            </a:r>
            <a:r>
              <a:rPr lang="en-GB" sz="1600" u="sng" dirty="0">
                <a:hlinkClick r:id="rId6" tooltip="https://charliewaller.org/primary-care/looking-after-ourselves-podcast"/>
              </a:rPr>
              <a:t> (episode 2)</a:t>
            </a:r>
            <a:r>
              <a:rPr lang="en-GB" sz="1600" dirty="0"/>
              <a:t> </a:t>
            </a:r>
            <a:r>
              <a:rPr lang="en-GB" sz="1600" b="1" dirty="0"/>
              <a:t>Self-awareness</a:t>
            </a:r>
            <a:r>
              <a:rPr lang="en-GB" sz="1600" dirty="0"/>
              <a:t> is key to taking care of our mental health and wellbeing. </a:t>
            </a:r>
            <a:br>
              <a:rPr lang="en-GB" sz="1600" dirty="0"/>
            </a:br>
            <a:r>
              <a:rPr lang="en-GB" sz="1600" dirty="0"/>
              <a:t>Exploring strategies will help support you through difficult times and enable you to notice when family, friends or colleagues are struggling, empowering you to reach out with kindness and understanding</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76853" y="126798"/>
            <a:ext cx="1340309" cy="134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462" y="5753477"/>
            <a:ext cx="1764035" cy="847563"/>
          </a:xfrm>
          <a:prstGeom prst="rect">
            <a:avLst/>
          </a:prstGeom>
        </p:spPr>
      </p:pic>
    </p:spTree>
    <p:extLst>
      <p:ext uri="{BB962C8B-B14F-4D97-AF65-F5344CB8AC3E}">
        <p14:creationId xmlns:p14="http://schemas.microsoft.com/office/powerpoint/2010/main" val="101686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5797" y="1577101"/>
            <a:ext cx="7889369" cy="488855"/>
          </a:xfrm>
        </p:spPr>
        <p:txBody>
          <a:bodyPr>
            <a:normAutofit fontScale="90000"/>
          </a:bodyPr>
          <a:lstStyle/>
          <a:p>
            <a:r>
              <a:rPr lang="en-GB" sz="2700" b="1" dirty="0"/>
              <a:t>Financial Wellbeing </a:t>
            </a:r>
            <a:r>
              <a:rPr lang="en-GB" sz="2000" b="1" dirty="0"/>
              <a:t>support from the Money Advice Service</a:t>
            </a:r>
            <a:br>
              <a:rPr lang="en-GB" sz="2000" b="1" dirty="0">
                <a:latin typeface="Arial"/>
                <a:cs typeface="Arial"/>
              </a:rPr>
            </a:br>
            <a:br>
              <a:rPr lang="en-GB" sz="2000" b="1" dirty="0"/>
            </a:br>
            <a:br>
              <a:rPr lang="en-GB" sz="2000" dirty="0"/>
            </a:br>
            <a:br>
              <a:rPr lang="en-GB" sz="1800" dirty="0">
                <a:solidFill>
                  <a:schemeClr val="tx1"/>
                </a:solidFill>
              </a:rPr>
            </a:br>
            <a:endParaRPr lang="en-GB" sz="2000" dirty="0"/>
          </a:p>
        </p:txBody>
      </p:sp>
      <p:graphicFrame>
        <p:nvGraphicFramePr>
          <p:cNvPr id="10" name="Table 9">
            <a:extLst>
              <a:ext uri="{FF2B5EF4-FFF2-40B4-BE49-F238E27FC236}">
                <a16:creationId xmlns:a16="http://schemas.microsoft.com/office/drawing/2014/main" id="{75CB1240-91DB-43D8-AB69-056405E04B35}"/>
              </a:ext>
            </a:extLst>
          </p:cNvPr>
          <p:cNvGraphicFramePr>
            <a:graphicFrameLocks noGrp="1"/>
          </p:cNvGraphicFramePr>
          <p:nvPr/>
        </p:nvGraphicFramePr>
        <p:xfrm>
          <a:off x="2162473" y="3594149"/>
          <a:ext cx="7532362" cy="2603093"/>
        </p:xfrm>
        <a:graphic>
          <a:graphicData uri="http://schemas.openxmlformats.org/drawingml/2006/table">
            <a:tbl>
              <a:tblPr firstRow="1" firstCol="1" bandRow="1"/>
              <a:tblGrid>
                <a:gridCol w="2561821">
                  <a:extLst>
                    <a:ext uri="{9D8B030D-6E8A-4147-A177-3AD203B41FA5}">
                      <a16:colId xmlns:a16="http://schemas.microsoft.com/office/drawing/2014/main" val="138403917"/>
                    </a:ext>
                  </a:extLst>
                </a:gridCol>
                <a:gridCol w="2459255">
                  <a:extLst>
                    <a:ext uri="{9D8B030D-6E8A-4147-A177-3AD203B41FA5}">
                      <a16:colId xmlns:a16="http://schemas.microsoft.com/office/drawing/2014/main" val="377078697"/>
                    </a:ext>
                  </a:extLst>
                </a:gridCol>
                <a:gridCol w="2511286">
                  <a:extLst>
                    <a:ext uri="{9D8B030D-6E8A-4147-A177-3AD203B41FA5}">
                      <a16:colId xmlns:a16="http://schemas.microsoft.com/office/drawing/2014/main" val="17839032"/>
                    </a:ext>
                  </a:extLst>
                </a:gridCol>
              </a:tblGrid>
              <a:tr h="171995">
                <a:tc>
                  <a:txBody>
                    <a:bodyPr/>
                    <a:lstStyle/>
                    <a:p>
                      <a:pPr algn="ctr">
                        <a:lnSpc>
                          <a:spcPct val="120000"/>
                        </a:lnSpc>
                        <a:spcAft>
                          <a:spcPts val="800"/>
                        </a:spcAft>
                      </a:pPr>
                      <a:endParaRPr lang="en-GB" sz="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91447233"/>
                  </a:ext>
                </a:extLst>
              </a:tr>
              <a:tr h="2181479">
                <a:tc>
                  <a:txBody>
                    <a:bodyPr/>
                    <a:lstStyle/>
                    <a:p>
                      <a:pPr algn="ctr">
                        <a:lnSpc>
                          <a:spcPct val="120000"/>
                        </a:lnSpc>
                        <a:spcAft>
                          <a:spcPts val="8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Free-Phone Line</a:t>
                      </a: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0800 448 0826</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free and impartial money advice | Monday to Friday 8am – 6pm</a:t>
                      </a:r>
                    </a:p>
                    <a:p>
                      <a:pPr algn="l">
                        <a:lnSpc>
                          <a:spcPct val="120000"/>
                        </a:lnSpc>
                        <a:spcAft>
                          <a:spcPts val="800"/>
                        </a:spcAft>
                      </a:pPr>
                      <a:r>
                        <a:rPr lang="en-GB" sz="14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Type Talk: 18001 0800 915 4622  </a:t>
                      </a: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r>
                        <a:rPr lang="en-GB" sz="14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Text WhatsApp</a:t>
                      </a: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Add </a:t>
                      </a: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+44 7701 342 744</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your WhatsApp to start a supportive text conversation on debt, credit or pensions guidance</a:t>
                      </a: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r>
                        <a:rPr lang="en-GB" sz="14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Web Chat</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20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Chat on the online portal via this </a:t>
                      </a:r>
                      <a:r>
                        <a:rPr lang="en-GB"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link</a:t>
                      </a:r>
                      <a:endParaRPr lang="en-GB"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478544"/>
                  </a:ext>
                </a:extLst>
              </a:tr>
            </a:tbl>
          </a:graphicData>
        </a:graphic>
      </p:graphicFrame>
      <p:pic>
        <p:nvPicPr>
          <p:cNvPr id="14" name="Picture 49">
            <a:extLst>
              <a:ext uri="{FF2B5EF4-FFF2-40B4-BE49-F238E27FC236}">
                <a16:creationId xmlns:a16="http://schemas.microsoft.com/office/drawing/2014/main" id="{F88B0C93-6C09-43E2-AFF1-7476FB01A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86" t="3174" r="42197" b="80608"/>
          <a:stretch>
            <a:fillRect/>
          </a:stretch>
        </p:blipFill>
        <p:spPr bwMode="auto">
          <a:xfrm>
            <a:off x="2457434" y="3142573"/>
            <a:ext cx="808035" cy="8080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2">
            <a:extLst>
              <a:ext uri="{FF2B5EF4-FFF2-40B4-BE49-F238E27FC236}">
                <a16:creationId xmlns:a16="http://schemas.microsoft.com/office/drawing/2014/main" id="{9598C8D3-D081-42AA-A74D-091D3BC14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354" t="2019" r="40665" b="72552"/>
          <a:stretch>
            <a:fillRect/>
          </a:stretch>
        </p:blipFill>
        <p:spPr bwMode="auto">
          <a:xfrm>
            <a:off x="5182136" y="3061852"/>
            <a:ext cx="613916" cy="969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0">
            <a:extLst>
              <a:ext uri="{FF2B5EF4-FFF2-40B4-BE49-F238E27FC236}">
                <a16:creationId xmlns:a16="http://schemas.microsoft.com/office/drawing/2014/main" id="{120B2FF3-AF96-4A11-9663-6C896C704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5437" t="3584" r="39549" b="73579"/>
          <a:stretch>
            <a:fillRect/>
          </a:stretch>
        </p:blipFill>
        <p:spPr bwMode="auto">
          <a:xfrm>
            <a:off x="7603392" y="3190131"/>
            <a:ext cx="956357" cy="8080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6F2423A-43EF-42B2-9329-FA5487492919}"/>
              </a:ext>
            </a:extLst>
          </p:cNvPr>
          <p:cNvSpPr txBox="1"/>
          <p:nvPr/>
        </p:nvSpPr>
        <p:spPr>
          <a:xfrm>
            <a:off x="1841217" y="1806547"/>
            <a:ext cx="8509566" cy="1515800"/>
          </a:xfrm>
          <a:prstGeom prst="rect">
            <a:avLst/>
          </a:prstGeom>
          <a:noFill/>
        </p:spPr>
        <p:txBody>
          <a:bodyPr wrap="square" lIns="68580" tIns="34290" rIns="68580" bIns="34290" rtlCol="0" anchor="t">
            <a:spAutoFit/>
          </a:bodyPr>
          <a:lstStyle/>
          <a:p>
            <a:pPr>
              <a:defRPr/>
            </a:pPr>
            <a:r>
              <a:rPr lang="en-GB" sz="1600" b="1" dirty="0">
                <a:latin typeface="Arial"/>
                <a:cs typeface="Arial"/>
              </a:rPr>
              <a:t>All </a:t>
            </a:r>
            <a:r>
              <a:rPr lang="en-GB" sz="1600" dirty="0">
                <a:latin typeface="Arial"/>
                <a:cs typeface="Arial"/>
              </a:rPr>
              <a:t>health and social care staff can access:</a:t>
            </a:r>
          </a:p>
          <a:p>
            <a:pPr>
              <a:defRPr/>
            </a:pPr>
            <a:endParaRPr lang="en-GB" sz="1600" b="1" dirty="0">
              <a:solidFill>
                <a:srgbClr val="005EB8"/>
              </a:solidFill>
              <a:latin typeface="Arial"/>
              <a:cs typeface="Arial"/>
            </a:endParaRPr>
          </a:p>
          <a:p>
            <a:pPr marL="342900" indent="-342900">
              <a:buFont typeface="Arial" panose="020B0604020202020204" pitchFamily="34" charset="0"/>
              <a:buChar char="•"/>
              <a:defRPr/>
            </a:pPr>
            <a:r>
              <a:rPr lang="en-GB" sz="1600" dirty="0">
                <a:latin typeface="Arial"/>
                <a:cs typeface="Arial"/>
              </a:rPr>
              <a:t>Free, impartial and confidential money advice</a:t>
            </a:r>
            <a:r>
              <a:rPr lang="en-GB" sz="1600" dirty="0">
                <a:latin typeface="Arial" panose="020B0604020202020204" pitchFamily="34" charset="0"/>
                <a:cs typeface="Arial" panose="020B0604020202020204" pitchFamily="34" charset="0"/>
              </a:rPr>
              <a:t> </a:t>
            </a:r>
            <a:r>
              <a:rPr lang="en-GB" sz="1600" dirty="0">
                <a:latin typeface="Arial"/>
                <a:cs typeface="Arial"/>
              </a:rPr>
              <a:t>from </a:t>
            </a:r>
            <a:r>
              <a:rPr lang="en-GB" sz="1600" dirty="0">
                <a:latin typeface="Arial"/>
                <a:cs typeface="Arial"/>
                <a:hlinkClick r:id="rId6"/>
              </a:rPr>
              <a:t>Money Advice Service support line </a:t>
            </a:r>
            <a:endParaRPr lang="en-GB" sz="1600" dirty="0">
              <a:latin typeface="Arial"/>
              <a:cs typeface="Arial"/>
            </a:endParaRPr>
          </a:p>
          <a:p>
            <a:pPr marL="342900" indent="-342900">
              <a:buFont typeface="Arial" panose="020B0604020202020204" pitchFamily="34" charset="0"/>
              <a:buChar char="•"/>
              <a:defRPr/>
            </a:pPr>
            <a:r>
              <a:rPr lang="en-GB" sz="1600" dirty="0">
                <a:latin typeface="Arial"/>
                <a:cs typeface="Arial"/>
              </a:rPr>
              <a:t>Online </a:t>
            </a:r>
            <a:r>
              <a:rPr lang="en-GB" sz="1600" dirty="0">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a:t>
            </a:r>
            <a:r>
              <a:rPr lang="en-GB" sz="1600" dirty="0">
                <a:solidFill>
                  <a:schemeClr val="accent1"/>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8"/>
              </a:rPr>
              <a:t>Money Advice Service</a:t>
            </a:r>
            <a:r>
              <a:rPr lang="en-GB" sz="1600" dirty="0">
                <a:latin typeface="Arial" panose="020B0604020202020204" pitchFamily="34" charset="0"/>
                <a:cs typeface="Arial" panose="020B0604020202020204" pitchFamily="34" charset="0"/>
              </a:rPr>
              <a:t> resources</a:t>
            </a:r>
          </a:p>
          <a:p>
            <a:pPr marL="342900" indent="-342900">
              <a:buFont typeface="Arial" panose="020B0604020202020204" pitchFamily="34" charset="0"/>
              <a:buChar char="•"/>
              <a:defRPr/>
            </a:pPr>
            <a:r>
              <a:rPr lang="en-GB" sz="1600" dirty="0">
                <a:solidFill>
                  <a:schemeClr val="accent1"/>
                </a:solidFill>
                <a:latin typeface="Arial"/>
                <a:cs typeface="Arial"/>
                <a:hlinkClick r:id="rId9">
                  <a:extLst>
                    <a:ext uri="{A12FA001-AC4F-418D-AE19-62706E023703}">
                      <ahyp:hlinkClr xmlns:ahyp="http://schemas.microsoft.com/office/drawing/2018/hyperlinkcolor" val="tx"/>
                    </a:ext>
                  </a:extLst>
                </a:hlinkClick>
              </a:rPr>
              <a:t>Web event</a:t>
            </a:r>
            <a:r>
              <a:rPr lang="en-GB" sz="1600" dirty="0">
                <a:solidFill>
                  <a:schemeClr val="accent1"/>
                </a:solidFill>
                <a:latin typeface="Arial"/>
                <a:cs typeface="Arial"/>
              </a:rPr>
              <a:t> </a:t>
            </a:r>
            <a:r>
              <a:rPr lang="en-GB" sz="1600" dirty="0">
                <a:latin typeface="Arial"/>
                <a:cs typeface="Arial"/>
              </a:rPr>
              <a:t>recordings on financial wellbeing</a:t>
            </a:r>
            <a:endParaRPr lang="en-GB" sz="1600" dirty="0">
              <a:latin typeface="Arial" panose="020B0604020202020204" pitchFamily="34" charset="0"/>
              <a:cs typeface="Arial" panose="020B0604020202020204" pitchFamily="34" charset="0"/>
            </a:endParaRPr>
          </a:p>
          <a:p>
            <a:pPr marL="342900" indent="-342900" defTabSz="685800">
              <a:buFont typeface="+mj-lt"/>
              <a:buAutoNum type="arabicPeriod"/>
              <a:defRPr/>
            </a:pPr>
            <a:endParaRPr lang="en-GB" sz="1400" dirty="0">
              <a:latin typeface="Arial"/>
              <a:cs typeface="Arial"/>
            </a:endParaRPr>
          </a:p>
        </p:txBody>
      </p:sp>
      <p:pic>
        <p:nvPicPr>
          <p:cNvPr id="22" name="Picture 21">
            <a:extLst>
              <a:ext uri="{FF2B5EF4-FFF2-40B4-BE49-F238E27FC236}">
                <a16:creationId xmlns:a16="http://schemas.microsoft.com/office/drawing/2014/main" id="{451E81C1-AF48-4C3B-A66F-5E90AEDBCFE3}"/>
              </a:ext>
            </a:extLst>
          </p:cNvPr>
          <p:cNvPicPr>
            <a:picLocks noChangeAspect="1"/>
          </p:cNvPicPr>
          <p:nvPr/>
        </p:nvPicPr>
        <p:blipFill>
          <a:blip r:embed="rId10"/>
          <a:stretch>
            <a:fillRect/>
          </a:stretch>
        </p:blipFill>
        <p:spPr>
          <a:xfrm>
            <a:off x="1727458" y="126771"/>
            <a:ext cx="2682617" cy="792975"/>
          </a:xfrm>
          <a:prstGeom prst="rect">
            <a:avLst/>
          </a:prstGeom>
        </p:spPr>
      </p:pic>
      <p:pic>
        <p:nvPicPr>
          <p:cNvPr id="25" name="Picture 24">
            <a:extLst>
              <a:ext uri="{FF2B5EF4-FFF2-40B4-BE49-F238E27FC236}">
                <a16:creationId xmlns:a16="http://schemas.microsoft.com/office/drawing/2014/main" id="{66FA9B4E-8D45-4952-A2F9-EA7D987B374F}"/>
              </a:ext>
            </a:extLst>
          </p:cNvPr>
          <p:cNvPicPr>
            <a:picLocks noChangeAspect="1"/>
          </p:cNvPicPr>
          <p:nvPr/>
        </p:nvPicPr>
        <p:blipFill rotWithShape="1">
          <a:blip r:embed="rId11"/>
          <a:srcRect l="25461" t="3807" r="22917" b="5911"/>
          <a:stretch/>
        </p:blipFill>
        <p:spPr>
          <a:xfrm>
            <a:off x="9472032" y="4224130"/>
            <a:ext cx="1195968" cy="2633870"/>
          </a:xfrm>
          <a:prstGeom prst="rect">
            <a:avLst/>
          </a:prstGeom>
        </p:spPr>
      </p:pic>
      <p:sp>
        <p:nvSpPr>
          <p:cNvPr id="26" name="TextBox 25">
            <a:extLst>
              <a:ext uri="{FF2B5EF4-FFF2-40B4-BE49-F238E27FC236}">
                <a16:creationId xmlns:a16="http://schemas.microsoft.com/office/drawing/2014/main" id="{8F08113F-D519-49B0-A02C-39FECCF05373}"/>
              </a:ext>
            </a:extLst>
          </p:cNvPr>
          <p:cNvSpPr txBox="1"/>
          <p:nvPr/>
        </p:nvSpPr>
        <p:spPr>
          <a:xfrm>
            <a:off x="1524001" y="6298841"/>
            <a:ext cx="1004163" cy="369332"/>
          </a:xfrm>
          <a:prstGeom prst="rect">
            <a:avLst/>
          </a:prstGeom>
          <a:solidFill>
            <a:schemeClr val="bg1"/>
          </a:solid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7278E8B4-820B-4810-B3FF-AD1F215B91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24974" y="190225"/>
            <a:ext cx="2486051" cy="971484"/>
          </a:xfrm>
          <a:prstGeom prst="rect">
            <a:avLst/>
          </a:prstGeom>
        </p:spPr>
      </p:pic>
    </p:spTree>
    <p:extLst>
      <p:ext uri="{BB962C8B-B14F-4D97-AF65-F5344CB8AC3E}">
        <p14:creationId xmlns:p14="http://schemas.microsoft.com/office/powerpoint/2010/main" val="327314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e2627dd-7330-4bd2-b111-519fcc11cffb" xsi:nil="true"/>
    <_dlc_DocId xmlns="12819eb2-9bf4-42fd-bb60-dc9256fca03b">SERV-826447152-168040</_dlc_DocId>
    <_dlc_DocIdUrl xmlns="12819eb2-9bf4-42fd-bb60-dc9256fca03b">
      <Url>https://csucloudservices.sharepoint.com/teams/Serv_Red/_layouts/15/DocIdRedir.aspx?ID=SERV-826447152-168040</Url>
      <Description>SERV-826447152-168040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AD6CF65BA968498A638381FABA93FC" ma:contentTypeVersion="21" ma:contentTypeDescription="Create a new document." ma:contentTypeScope="" ma:versionID="76cf561823ddd84c35fed51ece169c5d">
  <xsd:schema xmlns:xsd="http://www.w3.org/2001/XMLSchema" xmlns:xs="http://www.w3.org/2001/XMLSchema" xmlns:p="http://schemas.microsoft.com/office/2006/metadata/properties" xmlns:ns2="12819eb2-9bf4-42fd-bb60-dc9256fca03b" xmlns:ns3="ae2627dd-7330-4bd2-b111-519fcc11cffb" targetNamespace="http://schemas.microsoft.com/office/2006/metadata/properties" ma:root="true" ma:fieldsID="5d8ce3cca6b3dc94b1e032c782b38593" ns2:_="" ns3:_="">
    <xsd:import namespace="12819eb2-9bf4-42fd-bb60-dc9256fca03b"/>
    <xsd:import namespace="ae2627dd-7330-4bd2-b111-519fcc11cf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Da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19eb2-9bf4-42fd-bb60-dc9256fca03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2627dd-7330-4bd2-b111-519fcc11cf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ate" ma:index="23" nillable="true" ma:displayName="Date" ma:format="DateTime" ma:internalName="Date">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254607-DCF8-4229-BD5E-7B9E6FE9DE98}">
  <ds:schemaRefs>
    <ds:schemaRef ds:uri="http://schemas.microsoft.com/sharepoint/v3/contenttype/forms"/>
  </ds:schemaRefs>
</ds:datastoreItem>
</file>

<file path=customXml/itemProps2.xml><?xml version="1.0" encoding="utf-8"?>
<ds:datastoreItem xmlns:ds="http://schemas.openxmlformats.org/officeDocument/2006/customXml" ds:itemID="{C7FD043E-177D-462B-A519-DAB8972D8959}">
  <ds:schemaRefs>
    <ds:schemaRef ds:uri="http://schemas.microsoft.com/office/2006/documentManagement/types"/>
    <ds:schemaRef ds:uri="http://purl.org/dc/terms/"/>
    <ds:schemaRef ds:uri="http://purl.org/dc/elements/1.1/"/>
    <ds:schemaRef ds:uri="http://www.w3.org/XML/1998/namespace"/>
    <ds:schemaRef ds:uri="ae2627dd-7330-4bd2-b111-519fcc11cffb"/>
    <ds:schemaRef ds:uri="http://schemas.openxmlformats.org/package/2006/metadata/core-properties"/>
    <ds:schemaRef ds:uri="12819eb2-9bf4-42fd-bb60-dc9256fca03b"/>
    <ds:schemaRef ds:uri="http://purl.org/dc/dcmityp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7B7D092-74B6-4497-98CA-FB3A8ED04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19eb2-9bf4-42fd-bb60-dc9256fca03b"/>
    <ds:schemaRef ds:uri="ae2627dd-7330-4bd2-b111-519fcc11c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D8234A-44D1-4674-925F-1F66C506ED2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3393</TotalTime>
  <Words>870</Words>
  <Application>Microsoft Office PowerPoint</Application>
  <PresentationFormat>Widescreen</PresentationFormat>
  <Paragraphs>93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Freestyle Script</vt:lpstr>
      <vt:lpstr>main</vt:lpstr>
      <vt:lpstr>Office Theme</vt:lpstr>
      <vt:lpstr>Wellbeing Guidance and Resources for Social Care</vt:lpstr>
      <vt:lpstr>PowerPoint Presentation</vt:lpstr>
      <vt:lpstr>PowerPoint Presentation</vt:lpstr>
      <vt:lpstr>PowerPoint Presentation</vt:lpstr>
      <vt:lpstr>PowerPoint Presentation</vt:lpstr>
      <vt:lpstr>PowerPoint Presentation</vt:lpstr>
      <vt:lpstr>Wellbeing Resources </vt:lpstr>
      <vt:lpstr>Bite size Wellbeing Resources </vt:lpstr>
      <vt:lpstr>Financial Wellbeing support from the Money Advice Service    </vt:lpstr>
      <vt:lpstr>Please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Agenda</dc:title>
  <dc:creator>Elizabeth Williams (MLCSU)</dc:creator>
  <cp:lastModifiedBy>Elizabeth Williams (MLCSU)</cp:lastModifiedBy>
  <cp:revision>17</cp:revision>
  <dcterms:created xsi:type="dcterms:W3CDTF">2020-06-30T15:00:12Z</dcterms:created>
  <dcterms:modified xsi:type="dcterms:W3CDTF">2021-06-18T14:42:44Z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0x0101000BAD6CF65BA968498A638381FABA93FC</vt:lpwstr>
  </property>
  <property fmtid="{D5CDD505-2E9C-101B-9397-08002B2CF9AE}" pid="3" name="_dlc_DocIdItemGuid">
    <vt:lpwstr>b4be70b7-49f3-4c4d-9126-6d87250ac3aa</vt:lpwstr>
  </property>
</Properties>
</file>