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56" r:id="rId6"/>
    <p:sldId id="285" r:id="rId7"/>
    <p:sldId id="324" r:id="rId8"/>
    <p:sldId id="325" r:id="rId9"/>
    <p:sldId id="326" r:id="rId10"/>
    <p:sldId id="327" r:id="rId11"/>
    <p:sldId id="288" r:id="rId12"/>
    <p:sldId id="330" r:id="rId13"/>
    <p:sldId id="331" r:id="rId14"/>
    <p:sldId id="329" r:id="rId15"/>
    <p:sldId id="328"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Williams (MLCSU)" initials="E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17489-063E-4B87-AB0A-D99F691EE3EB}" v="30" dt="2021-10-12T12:18:14.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3145" autoAdjust="0"/>
  </p:normalViewPr>
  <p:slideViewPr>
    <p:cSldViewPr snapToGrid="0">
      <p:cViewPr>
        <p:scale>
          <a:sx n="71" d="100"/>
          <a:sy n="71" d="100"/>
        </p:scale>
        <p:origin x="-492"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Williams (MLCSU)" userId="a9a1d101-35a6-42cb-9369-f854672932c8" providerId="ADAL" clId="{A47DB530-B201-435B-9849-30367A7F103B}"/>
    <pc:docChg chg="modSld">
      <pc:chgData name="Elizabeth Williams (MLCSU)" userId="a9a1d101-35a6-42cb-9369-f854672932c8" providerId="ADAL" clId="{A47DB530-B201-435B-9849-30367A7F103B}" dt="2021-06-01T15:44:33.063" v="145" actId="113"/>
      <pc:docMkLst>
        <pc:docMk/>
      </pc:docMkLst>
      <pc:sldChg chg="modSp mod">
        <pc:chgData name="Elizabeth Williams (MLCSU)" userId="a9a1d101-35a6-42cb-9369-f854672932c8" providerId="ADAL" clId="{A47DB530-B201-435B-9849-30367A7F103B}" dt="2021-06-01T15:22:34.424" v="112" actId="20577"/>
        <pc:sldMkLst>
          <pc:docMk/>
          <pc:sldMk cId="3169611854" sldId="256"/>
        </pc:sldMkLst>
        <pc:spChg chg="mod">
          <ac:chgData name="Elizabeth Williams (MLCSU)" userId="a9a1d101-35a6-42cb-9369-f854672932c8" providerId="ADAL" clId="{A47DB530-B201-435B-9849-30367A7F103B}" dt="2021-06-01T15:22:34.424" v="112" actId="20577"/>
          <ac:spMkLst>
            <pc:docMk/>
            <pc:sldMk cId="3169611854" sldId="256"/>
            <ac:spMk id="5" creationId="{E47876B4-5E31-4FCE-B83A-776DE6D5A1C4}"/>
          </ac:spMkLst>
        </pc:spChg>
      </pc:sldChg>
      <pc:sldChg chg="modSp mod">
        <pc:chgData name="Elizabeth Williams (MLCSU)" userId="a9a1d101-35a6-42cb-9369-f854672932c8" providerId="ADAL" clId="{A47DB530-B201-435B-9849-30367A7F103B}" dt="2021-06-01T15:44:33.063" v="145" actId="113"/>
        <pc:sldMkLst>
          <pc:docMk/>
          <pc:sldMk cId="2536855713" sldId="288"/>
        </pc:sldMkLst>
        <pc:spChg chg="mod">
          <ac:chgData name="Elizabeth Williams (MLCSU)" userId="a9a1d101-35a6-42cb-9369-f854672932c8" providerId="ADAL" clId="{A47DB530-B201-435B-9849-30367A7F103B}" dt="2021-06-01T15:44:33.063" v="145" actId="113"/>
          <ac:spMkLst>
            <pc:docMk/>
            <pc:sldMk cId="2536855713" sldId="288"/>
            <ac:spMk id="5" creationId="{00000000-0000-0000-0000-000000000000}"/>
          </ac:spMkLst>
        </pc:spChg>
      </pc:sldChg>
      <pc:sldChg chg="modSp mod">
        <pc:chgData name="Elizabeth Williams (MLCSU)" userId="a9a1d101-35a6-42cb-9369-f854672932c8" providerId="ADAL" clId="{A47DB530-B201-435B-9849-30367A7F103B}" dt="2021-06-01T15:22:20.263" v="108" actId="20577"/>
        <pc:sldMkLst>
          <pc:docMk/>
          <pc:sldMk cId="2656823269" sldId="297"/>
        </pc:sldMkLst>
        <pc:spChg chg="mod">
          <ac:chgData name="Elizabeth Williams (MLCSU)" userId="a9a1d101-35a6-42cb-9369-f854672932c8" providerId="ADAL" clId="{A47DB530-B201-435B-9849-30367A7F103B}" dt="2021-06-01T15:22:20.263" v="108" actId="20577"/>
          <ac:spMkLst>
            <pc:docMk/>
            <pc:sldMk cId="2656823269" sldId="297"/>
            <ac:spMk id="5" creationId="{E47876B4-5E31-4FCE-B83A-776DE6D5A1C4}"/>
          </ac:spMkLst>
        </pc:spChg>
      </pc:sldChg>
      <pc:sldChg chg="modSp mod">
        <pc:chgData name="Elizabeth Williams (MLCSU)" userId="a9a1d101-35a6-42cb-9369-f854672932c8" providerId="ADAL" clId="{A47DB530-B201-435B-9849-30367A7F103B}" dt="2021-06-01T15:41:23.119" v="132" actId="255"/>
        <pc:sldMkLst>
          <pc:docMk/>
          <pc:sldMk cId="3273143044" sldId="328"/>
        </pc:sldMkLst>
        <pc:spChg chg="mod">
          <ac:chgData name="Elizabeth Williams (MLCSU)" userId="a9a1d101-35a6-42cb-9369-f854672932c8" providerId="ADAL" clId="{A47DB530-B201-435B-9849-30367A7F103B}" dt="2021-06-01T15:41:23.119" v="132" actId="255"/>
          <ac:spMkLst>
            <pc:docMk/>
            <pc:sldMk cId="3273143044" sldId="328"/>
            <ac:spMk id="3" creationId="{00000000-0000-0000-0000-000000000000}"/>
          </ac:spMkLst>
        </pc:spChg>
      </pc:sldChg>
      <pc:sldChg chg="modSp mod">
        <pc:chgData name="Elizabeth Williams (MLCSU)" userId="a9a1d101-35a6-42cb-9369-f854672932c8" providerId="ADAL" clId="{A47DB530-B201-435B-9849-30367A7F103B}" dt="2021-06-01T15:25:55.557" v="131" actId="20577"/>
        <pc:sldMkLst>
          <pc:docMk/>
          <pc:sldMk cId="1016862266" sldId="329"/>
        </pc:sldMkLst>
        <pc:spChg chg="mod">
          <ac:chgData name="Elizabeth Williams (MLCSU)" userId="a9a1d101-35a6-42cb-9369-f854672932c8" providerId="ADAL" clId="{A47DB530-B201-435B-9849-30367A7F103B}" dt="2021-06-01T15:25:55.557" v="131" actId="20577"/>
          <ac:spMkLst>
            <pc:docMk/>
            <pc:sldMk cId="1016862266" sldId="329"/>
            <ac:spMk id="4" creationId="{5E2A8C7D-24A6-4201-98D5-FD7F25D04DA4}"/>
          </ac:spMkLst>
        </pc:spChg>
      </pc:sldChg>
    </pc:docChg>
  </pc:docChgLst>
  <pc:docChgLst>
    <pc:chgData name="Elizabeth Williams (MLCSU)" userId="a9a1d101-35a6-42cb-9369-f854672932c8" providerId="ADAL" clId="{54017489-063E-4B87-AB0A-D99F691EE3EB}"/>
    <pc:docChg chg="custSel addSld modSld">
      <pc:chgData name="Elizabeth Williams (MLCSU)" userId="a9a1d101-35a6-42cb-9369-f854672932c8" providerId="ADAL" clId="{54017489-063E-4B87-AB0A-D99F691EE3EB}" dt="2021-10-12T12:18:14.489" v="85" actId="20577"/>
      <pc:docMkLst>
        <pc:docMk/>
      </pc:docMkLst>
      <pc:sldChg chg="addSp delSp modSp mod setBg setClrOvrMap">
        <pc:chgData name="Elizabeth Williams (MLCSU)" userId="a9a1d101-35a6-42cb-9369-f854672932c8" providerId="ADAL" clId="{54017489-063E-4B87-AB0A-D99F691EE3EB}" dt="2021-10-08T15:42:15.907" v="12" actId="1076"/>
        <pc:sldMkLst>
          <pc:docMk/>
          <pc:sldMk cId="3169611854" sldId="256"/>
        </pc:sldMkLst>
        <pc:spChg chg="mod">
          <ac:chgData name="Elizabeth Williams (MLCSU)" userId="a9a1d101-35a6-42cb-9369-f854672932c8" providerId="ADAL" clId="{54017489-063E-4B87-AB0A-D99F691EE3EB}" dt="2021-10-08T15:41:43.746" v="1" actId="26606"/>
          <ac:spMkLst>
            <pc:docMk/>
            <pc:sldMk cId="3169611854" sldId="256"/>
            <ac:spMk id="2" creationId="{E6EC1853-0893-44DD-B4DA-A033CE2F6A58}"/>
          </ac:spMkLst>
        </pc:spChg>
        <pc:spChg chg="mod">
          <ac:chgData name="Elizabeth Williams (MLCSU)" userId="a9a1d101-35a6-42cb-9369-f854672932c8" providerId="ADAL" clId="{54017489-063E-4B87-AB0A-D99F691EE3EB}" dt="2021-10-08T15:41:43.746" v="1" actId="26606"/>
          <ac:spMkLst>
            <pc:docMk/>
            <pc:sldMk cId="3169611854" sldId="256"/>
            <ac:spMk id="3" creationId="{7EFF4FD5-47A1-4EB7-B2F6-88DBFC628486}"/>
          </ac:spMkLst>
        </pc:spChg>
        <pc:spChg chg="mod">
          <ac:chgData name="Elizabeth Williams (MLCSU)" userId="a9a1d101-35a6-42cb-9369-f854672932c8" providerId="ADAL" clId="{54017489-063E-4B87-AB0A-D99F691EE3EB}" dt="2021-10-08T15:42:00.596" v="10" actId="20577"/>
          <ac:spMkLst>
            <pc:docMk/>
            <pc:sldMk cId="3169611854" sldId="256"/>
            <ac:spMk id="5" creationId="{E47876B4-5E31-4FCE-B83A-776DE6D5A1C4}"/>
          </ac:spMkLst>
        </pc:spChg>
        <pc:spChg chg="del">
          <ac:chgData name="Elizabeth Williams (MLCSU)" userId="a9a1d101-35a6-42cb-9369-f854672932c8" providerId="ADAL" clId="{54017489-063E-4B87-AB0A-D99F691EE3EB}" dt="2021-10-08T15:41:43.746" v="1" actId="26606"/>
          <ac:spMkLst>
            <pc:docMk/>
            <pc:sldMk cId="3169611854" sldId="256"/>
            <ac:spMk id="9" creationId="{9B76D444-2756-434F-AE61-96D69830C13E}"/>
          </ac:spMkLst>
        </pc:spChg>
        <pc:spChg chg="del">
          <ac:chgData name="Elizabeth Williams (MLCSU)" userId="a9a1d101-35a6-42cb-9369-f854672932c8" providerId="ADAL" clId="{54017489-063E-4B87-AB0A-D99F691EE3EB}" dt="2021-10-08T15:41:43.746" v="1" actId="26606"/>
          <ac:spMkLst>
            <pc:docMk/>
            <pc:sldMk cId="3169611854" sldId="256"/>
            <ac:spMk id="11" creationId="{A27B6159-7734-4564-9E0F-C4BC43C36E52}"/>
          </ac:spMkLst>
        </pc:spChg>
        <pc:spChg chg="add">
          <ac:chgData name="Elizabeth Williams (MLCSU)" userId="a9a1d101-35a6-42cb-9369-f854672932c8" providerId="ADAL" clId="{54017489-063E-4B87-AB0A-D99F691EE3EB}" dt="2021-10-08T15:41:43.746" v="1" actId="26606"/>
          <ac:spMkLst>
            <pc:docMk/>
            <pc:sldMk cId="3169611854" sldId="256"/>
            <ac:spMk id="18" creationId="{1045B59B-615E-4718-A150-42DE5D03E1C8}"/>
          </ac:spMkLst>
        </pc:spChg>
        <pc:spChg chg="add">
          <ac:chgData name="Elizabeth Williams (MLCSU)" userId="a9a1d101-35a6-42cb-9369-f854672932c8" providerId="ADAL" clId="{54017489-063E-4B87-AB0A-D99F691EE3EB}" dt="2021-10-08T15:41:43.746" v="1" actId="26606"/>
          <ac:spMkLst>
            <pc:docMk/>
            <pc:sldMk cId="3169611854" sldId="256"/>
            <ac:spMk id="20" creationId="{D6CF29CD-38B8-4924-BA11-6D60517487EF}"/>
          </ac:spMkLst>
        </pc:spChg>
        <pc:picChg chg="mod ord">
          <ac:chgData name="Elizabeth Williams (MLCSU)" userId="a9a1d101-35a6-42cb-9369-f854672932c8" providerId="ADAL" clId="{54017489-063E-4B87-AB0A-D99F691EE3EB}" dt="2021-10-08T15:42:15.907" v="12" actId="1076"/>
          <ac:picMkLst>
            <pc:docMk/>
            <pc:sldMk cId="3169611854" sldId="256"/>
            <ac:picMk id="4" creationId="{110871DF-CF8D-4342-B98C-BF274C9C0259}"/>
          </ac:picMkLst>
        </pc:picChg>
        <pc:cxnChg chg="del">
          <ac:chgData name="Elizabeth Williams (MLCSU)" userId="a9a1d101-35a6-42cb-9369-f854672932c8" providerId="ADAL" clId="{54017489-063E-4B87-AB0A-D99F691EE3EB}" dt="2021-10-08T15:41:43.746" v="1" actId="26606"/>
          <ac:cxnSpMkLst>
            <pc:docMk/>
            <pc:sldMk cId="3169611854" sldId="256"/>
            <ac:cxnSpMk id="13" creationId="{E2FFB46B-05BC-4950-B18A-9593FDAE6ED7}"/>
          </ac:cxnSpMkLst>
        </pc:cxnChg>
      </pc:sldChg>
      <pc:sldChg chg="addSp delSp modSp mod">
        <pc:chgData name="Elizabeth Williams (MLCSU)" userId="a9a1d101-35a6-42cb-9369-f854672932c8" providerId="ADAL" clId="{54017489-063E-4B87-AB0A-D99F691EE3EB}" dt="2021-10-08T15:43:41.446" v="24"/>
        <pc:sldMkLst>
          <pc:docMk/>
          <pc:sldMk cId="3580314041" sldId="285"/>
        </pc:sldMkLst>
        <pc:spChg chg="mod">
          <ac:chgData name="Elizabeth Williams (MLCSU)" userId="a9a1d101-35a6-42cb-9369-f854672932c8" providerId="ADAL" clId="{54017489-063E-4B87-AB0A-D99F691EE3EB}" dt="2021-10-08T15:43:18.459" v="23" actId="13926"/>
          <ac:spMkLst>
            <pc:docMk/>
            <pc:sldMk cId="3580314041" sldId="285"/>
            <ac:spMk id="9" creationId="{85267D50-4AA5-40F1-AAEB-5C56D1C07A90}"/>
          </ac:spMkLst>
        </pc:spChg>
        <pc:picChg chg="add mod">
          <ac:chgData name="Elizabeth Williams (MLCSU)" userId="a9a1d101-35a6-42cb-9369-f854672932c8" providerId="ADAL" clId="{54017489-063E-4B87-AB0A-D99F691EE3EB}" dt="2021-10-08T15:43:41.446" v="24"/>
          <ac:picMkLst>
            <pc:docMk/>
            <pc:sldMk cId="3580314041" sldId="285"/>
            <ac:picMk id="10" creationId="{07100751-D245-4B8A-8C84-D5BB72D00DAD}"/>
          </ac:picMkLst>
        </pc:picChg>
        <pc:picChg chg="del">
          <ac:chgData name="Elizabeth Williams (MLCSU)" userId="a9a1d101-35a6-42cb-9369-f854672932c8" providerId="ADAL" clId="{54017489-063E-4B87-AB0A-D99F691EE3EB}" dt="2021-10-08T15:42:41.559" v="13" actId="478"/>
          <ac:picMkLst>
            <pc:docMk/>
            <pc:sldMk cId="3580314041" sldId="285"/>
            <ac:picMk id="14" creationId="{67F57AEA-C62A-4764-80E3-D20929825268}"/>
          </ac:picMkLst>
        </pc:picChg>
      </pc:sldChg>
      <pc:sldChg chg="addSp delSp modSp">
        <pc:chgData name="Elizabeth Williams (MLCSU)" userId="a9a1d101-35a6-42cb-9369-f854672932c8" providerId="ADAL" clId="{54017489-063E-4B87-AB0A-D99F691EE3EB}" dt="2021-10-08T15:44:03.035" v="34"/>
        <pc:sldMkLst>
          <pc:docMk/>
          <pc:sldMk cId="2536855713" sldId="288"/>
        </pc:sldMkLst>
        <pc:picChg chg="add mod">
          <ac:chgData name="Elizabeth Williams (MLCSU)" userId="a9a1d101-35a6-42cb-9369-f854672932c8" providerId="ADAL" clId="{54017489-063E-4B87-AB0A-D99F691EE3EB}" dt="2021-10-08T15:44:03.035" v="34"/>
          <ac:picMkLst>
            <pc:docMk/>
            <pc:sldMk cId="2536855713" sldId="288"/>
            <ac:picMk id="16" creationId="{D73DC04F-0218-40ED-9CDB-82ACA35D19A5}"/>
          </ac:picMkLst>
        </pc:picChg>
        <pc:picChg chg="del">
          <ac:chgData name="Elizabeth Williams (MLCSU)" userId="a9a1d101-35a6-42cb-9369-f854672932c8" providerId="ADAL" clId="{54017489-063E-4B87-AB0A-D99F691EE3EB}" dt="2021-10-08T15:44:02.491" v="33" actId="478"/>
          <ac:picMkLst>
            <pc:docMk/>
            <pc:sldMk cId="2536855713" sldId="288"/>
            <ac:picMk id="1026" creationId="{67F57AEA-C62A-4764-80E3-D20929825268}"/>
          </ac:picMkLst>
        </pc:picChg>
      </pc:sldChg>
      <pc:sldChg chg="modSp">
        <pc:chgData name="Elizabeth Williams (MLCSU)" userId="a9a1d101-35a6-42cb-9369-f854672932c8" providerId="ADAL" clId="{54017489-063E-4B87-AB0A-D99F691EE3EB}" dt="2021-10-08T15:45:20.809" v="41" actId="14826"/>
        <pc:sldMkLst>
          <pc:docMk/>
          <pc:sldMk cId="2656823269" sldId="297"/>
        </pc:sldMkLst>
        <pc:picChg chg="mod">
          <ac:chgData name="Elizabeth Williams (MLCSU)" userId="a9a1d101-35a6-42cb-9369-f854672932c8" providerId="ADAL" clId="{54017489-063E-4B87-AB0A-D99F691EE3EB}" dt="2021-10-08T15:45:20.809" v="41" actId="14826"/>
          <ac:picMkLst>
            <pc:docMk/>
            <pc:sldMk cId="2656823269" sldId="297"/>
            <ac:picMk id="4" creationId="{110871DF-CF8D-4342-B98C-BF274C9C0259}"/>
          </ac:picMkLst>
        </pc:picChg>
      </pc:sldChg>
      <pc:sldChg chg="addSp delSp modSp">
        <pc:chgData name="Elizabeth Williams (MLCSU)" userId="a9a1d101-35a6-42cb-9369-f854672932c8" providerId="ADAL" clId="{54017489-063E-4B87-AB0A-D99F691EE3EB}" dt="2021-10-08T15:43:45.738" v="26"/>
        <pc:sldMkLst>
          <pc:docMk/>
          <pc:sldMk cId="3068496008" sldId="324"/>
        </pc:sldMkLst>
        <pc:picChg chg="del">
          <ac:chgData name="Elizabeth Williams (MLCSU)" userId="a9a1d101-35a6-42cb-9369-f854672932c8" providerId="ADAL" clId="{54017489-063E-4B87-AB0A-D99F691EE3EB}" dt="2021-10-08T15:43:45.188" v="25" actId="478"/>
          <ac:picMkLst>
            <pc:docMk/>
            <pc:sldMk cId="3068496008" sldId="324"/>
            <ac:picMk id="2" creationId="{67F57AEA-C62A-4764-80E3-D20929825268}"/>
          </ac:picMkLst>
        </pc:picChg>
        <pc:picChg chg="add mod">
          <ac:chgData name="Elizabeth Williams (MLCSU)" userId="a9a1d101-35a6-42cb-9369-f854672932c8" providerId="ADAL" clId="{54017489-063E-4B87-AB0A-D99F691EE3EB}" dt="2021-10-08T15:43:45.738" v="26"/>
          <ac:picMkLst>
            <pc:docMk/>
            <pc:sldMk cId="3068496008" sldId="324"/>
            <ac:picMk id="6" creationId="{48A350FA-80ED-4836-895F-EE53C46A53D5}"/>
          </ac:picMkLst>
        </pc:picChg>
      </pc:sldChg>
      <pc:sldChg chg="addSp delSp modSp">
        <pc:chgData name="Elizabeth Williams (MLCSU)" userId="a9a1d101-35a6-42cb-9369-f854672932c8" providerId="ADAL" clId="{54017489-063E-4B87-AB0A-D99F691EE3EB}" dt="2021-10-08T15:43:50.417" v="28"/>
        <pc:sldMkLst>
          <pc:docMk/>
          <pc:sldMk cId="1670305748" sldId="325"/>
        </pc:sldMkLst>
        <pc:picChg chg="del">
          <ac:chgData name="Elizabeth Williams (MLCSU)" userId="a9a1d101-35a6-42cb-9369-f854672932c8" providerId="ADAL" clId="{54017489-063E-4B87-AB0A-D99F691EE3EB}" dt="2021-10-08T15:43:49.500" v="27" actId="478"/>
          <ac:picMkLst>
            <pc:docMk/>
            <pc:sldMk cId="1670305748" sldId="325"/>
            <ac:picMk id="2" creationId="{67F57AEA-C62A-4764-80E3-D20929825268}"/>
          </ac:picMkLst>
        </pc:picChg>
        <pc:picChg chg="add mod">
          <ac:chgData name="Elizabeth Williams (MLCSU)" userId="a9a1d101-35a6-42cb-9369-f854672932c8" providerId="ADAL" clId="{54017489-063E-4B87-AB0A-D99F691EE3EB}" dt="2021-10-08T15:43:50.417" v="28"/>
          <ac:picMkLst>
            <pc:docMk/>
            <pc:sldMk cId="1670305748" sldId="325"/>
            <ac:picMk id="10" creationId="{BA6E005B-5530-475C-8B01-F1FC1C7C0CB9}"/>
          </ac:picMkLst>
        </pc:picChg>
      </pc:sldChg>
      <pc:sldChg chg="addSp delSp modSp">
        <pc:chgData name="Elizabeth Williams (MLCSU)" userId="a9a1d101-35a6-42cb-9369-f854672932c8" providerId="ADAL" clId="{54017489-063E-4B87-AB0A-D99F691EE3EB}" dt="2021-10-08T15:43:54.210" v="30"/>
        <pc:sldMkLst>
          <pc:docMk/>
          <pc:sldMk cId="2607079462" sldId="326"/>
        </pc:sldMkLst>
        <pc:picChg chg="del">
          <ac:chgData name="Elizabeth Williams (MLCSU)" userId="a9a1d101-35a6-42cb-9369-f854672932c8" providerId="ADAL" clId="{54017489-063E-4B87-AB0A-D99F691EE3EB}" dt="2021-10-08T15:43:53.636" v="29" actId="478"/>
          <ac:picMkLst>
            <pc:docMk/>
            <pc:sldMk cId="2607079462" sldId="326"/>
            <ac:picMk id="2" creationId="{67F57AEA-C62A-4764-80E3-D20929825268}"/>
          </ac:picMkLst>
        </pc:picChg>
        <pc:picChg chg="add mod">
          <ac:chgData name="Elizabeth Williams (MLCSU)" userId="a9a1d101-35a6-42cb-9369-f854672932c8" providerId="ADAL" clId="{54017489-063E-4B87-AB0A-D99F691EE3EB}" dt="2021-10-08T15:43:54.210" v="30"/>
          <ac:picMkLst>
            <pc:docMk/>
            <pc:sldMk cId="2607079462" sldId="326"/>
            <ac:picMk id="16" creationId="{95335559-108C-4747-8A56-73BF1F28DB1A}"/>
          </ac:picMkLst>
        </pc:picChg>
      </pc:sldChg>
      <pc:sldChg chg="addSp delSp modSp">
        <pc:chgData name="Elizabeth Williams (MLCSU)" userId="a9a1d101-35a6-42cb-9369-f854672932c8" providerId="ADAL" clId="{54017489-063E-4B87-AB0A-D99F691EE3EB}" dt="2021-10-08T15:43:58.730" v="32"/>
        <pc:sldMkLst>
          <pc:docMk/>
          <pc:sldMk cId="1809564244" sldId="327"/>
        </pc:sldMkLst>
        <pc:picChg chg="del">
          <ac:chgData name="Elizabeth Williams (MLCSU)" userId="a9a1d101-35a6-42cb-9369-f854672932c8" providerId="ADAL" clId="{54017489-063E-4B87-AB0A-D99F691EE3EB}" dt="2021-10-08T15:43:58.179" v="31" actId="478"/>
          <ac:picMkLst>
            <pc:docMk/>
            <pc:sldMk cId="1809564244" sldId="327"/>
            <ac:picMk id="4" creationId="{67F57AEA-C62A-4764-80E3-D20929825268}"/>
          </ac:picMkLst>
        </pc:picChg>
        <pc:picChg chg="add mod">
          <ac:chgData name="Elizabeth Williams (MLCSU)" userId="a9a1d101-35a6-42cb-9369-f854672932c8" providerId="ADAL" clId="{54017489-063E-4B87-AB0A-D99F691EE3EB}" dt="2021-10-08T15:43:58.730" v="32"/>
          <ac:picMkLst>
            <pc:docMk/>
            <pc:sldMk cId="1809564244" sldId="327"/>
            <ac:picMk id="6" creationId="{59F8485C-8791-4E92-92BF-848BAFB0B3A3}"/>
          </ac:picMkLst>
        </pc:picChg>
      </pc:sldChg>
      <pc:sldChg chg="addSp modSp mod">
        <pc:chgData name="Elizabeth Williams (MLCSU)" userId="a9a1d101-35a6-42cb-9369-f854672932c8" providerId="ADAL" clId="{54017489-063E-4B87-AB0A-D99F691EE3EB}" dt="2021-10-08T15:44:33.875" v="40" actId="1076"/>
        <pc:sldMkLst>
          <pc:docMk/>
          <pc:sldMk cId="3273143044" sldId="328"/>
        </pc:sldMkLst>
        <pc:picChg chg="add mod">
          <ac:chgData name="Elizabeth Williams (MLCSU)" userId="a9a1d101-35a6-42cb-9369-f854672932c8" providerId="ADAL" clId="{54017489-063E-4B87-AB0A-D99F691EE3EB}" dt="2021-10-08T15:44:33.875" v="40" actId="1076"/>
          <ac:picMkLst>
            <pc:docMk/>
            <pc:sldMk cId="3273143044" sldId="328"/>
            <ac:picMk id="13" creationId="{ADF2A111-BB33-4029-8C4C-7ED16B0EC7A3}"/>
          </ac:picMkLst>
        </pc:picChg>
        <pc:picChg chg="mod">
          <ac:chgData name="Elizabeth Williams (MLCSU)" userId="a9a1d101-35a6-42cb-9369-f854672932c8" providerId="ADAL" clId="{54017489-063E-4B87-AB0A-D99F691EE3EB}" dt="2021-10-08T15:44:30.155" v="39" actId="1076"/>
          <ac:picMkLst>
            <pc:docMk/>
            <pc:sldMk cId="3273143044" sldId="328"/>
            <ac:picMk id="25" creationId="{66FA9B4E-8D45-4952-A2F9-EA7D987B374F}"/>
          </ac:picMkLst>
        </pc:picChg>
      </pc:sldChg>
      <pc:sldChg chg="addSp delSp modSp mod">
        <pc:chgData name="Elizabeth Williams (MLCSU)" userId="a9a1d101-35a6-42cb-9369-f854672932c8" providerId="ADAL" clId="{54017489-063E-4B87-AB0A-D99F691EE3EB}" dt="2021-10-12T12:18:14.489" v="85" actId="20577"/>
        <pc:sldMkLst>
          <pc:docMk/>
          <pc:sldMk cId="1016862266" sldId="329"/>
        </pc:sldMkLst>
        <pc:spChg chg="mod">
          <ac:chgData name="Elizabeth Williams (MLCSU)" userId="a9a1d101-35a6-42cb-9369-f854672932c8" providerId="ADAL" clId="{54017489-063E-4B87-AB0A-D99F691EE3EB}" dt="2021-10-12T12:18:14.489" v="85" actId="20577"/>
          <ac:spMkLst>
            <pc:docMk/>
            <pc:sldMk cId="1016862266" sldId="329"/>
            <ac:spMk id="4" creationId="{5E2A8C7D-24A6-4201-98D5-FD7F25D04DA4}"/>
          </ac:spMkLst>
        </pc:spChg>
        <pc:picChg chg="add mod">
          <ac:chgData name="Elizabeth Williams (MLCSU)" userId="a9a1d101-35a6-42cb-9369-f854672932c8" providerId="ADAL" clId="{54017489-063E-4B87-AB0A-D99F691EE3EB}" dt="2021-10-08T15:44:07.754" v="36"/>
          <ac:picMkLst>
            <pc:docMk/>
            <pc:sldMk cId="1016862266" sldId="329"/>
            <ac:picMk id="7" creationId="{E5178174-2B9B-42B4-9D6A-5EFF0DD7DBD8}"/>
          </ac:picMkLst>
        </pc:picChg>
        <pc:picChg chg="del">
          <ac:chgData name="Elizabeth Williams (MLCSU)" userId="a9a1d101-35a6-42cb-9369-f854672932c8" providerId="ADAL" clId="{54017489-063E-4B87-AB0A-D99F691EE3EB}" dt="2021-10-08T15:44:07.236" v="35" actId="478"/>
          <ac:picMkLst>
            <pc:docMk/>
            <pc:sldMk cId="1016862266" sldId="329"/>
            <ac:picMk id="1026" creationId="{67F57AEA-C62A-4764-80E3-D20929825268}"/>
          </ac:picMkLst>
        </pc:picChg>
      </pc:sldChg>
      <pc:sldChg chg="addSp delSp modSp add mod">
        <pc:chgData name="Elizabeth Williams (MLCSU)" userId="a9a1d101-35a6-42cb-9369-f854672932c8" providerId="ADAL" clId="{54017489-063E-4B87-AB0A-D99F691EE3EB}" dt="2021-10-12T11:14:02.025" v="83" actId="1076"/>
        <pc:sldMkLst>
          <pc:docMk/>
          <pc:sldMk cId="4269482267" sldId="331"/>
        </pc:sldMkLst>
        <pc:spChg chg="mod">
          <ac:chgData name="Elizabeth Williams (MLCSU)" userId="a9a1d101-35a6-42cb-9369-f854672932c8" providerId="ADAL" clId="{54017489-063E-4B87-AB0A-D99F691EE3EB}" dt="2021-10-12T11:10:41.601" v="55" actId="20577"/>
          <ac:spMkLst>
            <pc:docMk/>
            <pc:sldMk cId="4269482267" sldId="331"/>
            <ac:spMk id="2" creationId="{1951B334-0AA9-4D69-A13C-7FEE0AA4051E}"/>
          </ac:spMkLst>
        </pc:spChg>
        <pc:spChg chg="mod">
          <ac:chgData name="Elizabeth Williams (MLCSU)" userId="a9a1d101-35a6-42cb-9369-f854672932c8" providerId="ADAL" clId="{54017489-063E-4B87-AB0A-D99F691EE3EB}" dt="2021-10-12T11:13:03.854" v="78" actId="14100"/>
          <ac:spMkLst>
            <pc:docMk/>
            <pc:sldMk cId="4269482267" sldId="331"/>
            <ac:spMk id="4" creationId="{5E2A8C7D-24A6-4201-98D5-FD7F25D04DA4}"/>
          </ac:spMkLst>
        </pc:spChg>
        <pc:spChg chg="del mod">
          <ac:chgData name="Elizabeth Williams (MLCSU)" userId="a9a1d101-35a6-42cb-9369-f854672932c8" providerId="ADAL" clId="{54017489-063E-4B87-AB0A-D99F691EE3EB}" dt="2021-10-12T11:10:57.912" v="65"/>
          <ac:spMkLst>
            <pc:docMk/>
            <pc:sldMk cId="4269482267" sldId="331"/>
            <ac:spMk id="5" creationId="{00000000-0000-0000-0000-000000000000}"/>
          </ac:spMkLst>
        </pc:spChg>
        <pc:picChg chg="del">
          <ac:chgData name="Elizabeth Williams (MLCSU)" userId="a9a1d101-35a6-42cb-9369-f854672932c8" providerId="ADAL" clId="{54017489-063E-4B87-AB0A-D99F691EE3EB}" dt="2021-10-12T11:10:51.850" v="61" actId="478"/>
          <ac:picMkLst>
            <pc:docMk/>
            <pc:sldMk cId="4269482267" sldId="331"/>
            <ac:picMk id="9" creationId="{49C97A29-C4B0-4DAC-87B8-D2DB833D4A5D}"/>
          </ac:picMkLst>
        </pc:picChg>
        <pc:picChg chg="del">
          <ac:chgData name="Elizabeth Williams (MLCSU)" userId="a9a1d101-35a6-42cb-9369-f854672932c8" providerId="ADAL" clId="{54017489-063E-4B87-AB0A-D99F691EE3EB}" dt="2021-10-12T11:10:51.090" v="60" actId="478"/>
          <ac:picMkLst>
            <pc:docMk/>
            <pc:sldMk cId="4269482267" sldId="331"/>
            <ac:picMk id="10" creationId="{CB03C7B8-705D-4C47-8CC9-848F52EEB2F3}"/>
          </ac:picMkLst>
        </pc:picChg>
        <pc:picChg chg="del">
          <ac:chgData name="Elizabeth Williams (MLCSU)" userId="a9a1d101-35a6-42cb-9369-f854672932c8" providerId="ADAL" clId="{54017489-063E-4B87-AB0A-D99F691EE3EB}" dt="2021-10-12T11:10:50.181" v="59" actId="478"/>
          <ac:picMkLst>
            <pc:docMk/>
            <pc:sldMk cId="4269482267" sldId="331"/>
            <ac:picMk id="11" creationId="{10EFCA4D-021F-491A-9A2F-0515622D2C64}"/>
          </ac:picMkLst>
        </pc:picChg>
        <pc:picChg chg="del">
          <ac:chgData name="Elizabeth Williams (MLCSU)" userId="a9a1d101-35a6-42cb-9369-f854672932c8" providerId="ADAL" clId="{54017489-063E-4B87-AB0A-D99F691EE3EB}" dt="2021-10-12T11:10:48.448" v="57" actId="478"/>
          <ac:picMkLst>
            <pc:docMk/>
            <pc:sldMk cId="4269482267" sldId="331"/>
            <ac:picMk id="12" creationId="{92E36878-6D79-44D3-A380-AD7688C5059C}"/>
          </ac:picMkLst>
        </pc:picChg>
        <pc:picChg chg="del">
          <ac:chgData name="Elizabeth Williams (MLCSU)" userId="a9a1d101-35a6-42cb-9369-f854672932c8" providerId="ADAL" clId="{54017489-063E-4B87-AB0A-D99F691EE3EB}" dt="2021-10-12T11:10:49.353" v="58" actId="478"/>
          <ac:picMkLst>
            <pc:docMk/>
            <pc:sldMk cId="4269482267" sldId="331"/>
            <ac:picMk id="13" creationId="{97A53990-088B-4D7C-AEB4-0BB2C9D704C6}"/>
          </ac:picMkLst>
        </pc:picChg>
        <pc:picChg chg="del">
          <ac:chgData name="Elizabeth Williams (MLCSU)" userId="a9a1d101-35a6-42cb-9369-f854672932c8" providerId="ADAL" clId="{54017489-063E-4B87-AB0A-D99F691EE3EB}" dt="2021-10-12T11:10:47.609" v="56" actId="478"/>
          <ac:picMkLst>
            <pc:docMk/>
            <pc:sldMk cId="4269482267" sldId="331"/>
            <ac:picMk id="14" creationId="{329E3458-896C-4223-A06A-B055FD6ED1C8}"/>
          </ac:picMkLst>
        </pc:picChg>
        <pc:picChg chg="add mod">
          <ac:chgData name="Elizabeth Williams (MLCSU)" userId="a9a1d101-35a6-42cb-9369-f854672932c8" providerId="ADAL" clId="{54017489-063E-4B87-AB0A-D99F691EE3EB}" dt="2021-10-12T11:14:02.025" v="83" actId="1076"/>
          <ac:picMkLst>
            <pc:docMk/>
            <pc:sldMk cId="4269482267" sldId="331"/>
            <ac:picMk id="1026" creationId="{81DCA921-2137-469B-A76B-39CCB1944A95}"/>
          </ac:picMkLst>
        </pc:picChg>
        <pc:picChg chg="del">
          <ac:chgData name="Elizabeth Williams (MLCSU)" userId="a9a1d101-35a6-42cb-9369-f854672932c8" providerId="ADAL" clId="{54017489-063E-4B87-AB0A-D99F691EE3EB}" dt="2021-10-12T11:13:57.583" v="82" actId="478"/>
          <ac:picMkLst>
            <pc:docMk/>
            <pc:sldMk cId="4269482267" sldId="331"/>
            <ac:picMk id="307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B3E81-81F3-4AC4-93CA-8BEA84A1FD69}" type="datetimeFigureOut">
              <a:rPr lang="en-GB" smtClean="0"/>
              <a:t>12/11/2021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BE56A-7A35-458D-8CEE-71D16345CAE0}" type="slidenum">
              <a:rPr lang="en-GB" smtClean="0"/>
              <a:t>‹#›</a:t>
            </a:fld>
            <a:endParaRPr lang="en-GB"/>
          </a:p>
        </p:txBody>
      </p:sp>
    </p:spTree>
    <p:extLst>
      <p:ext uri="{BB962C8B-B14F-4D97-AF65-F5344CB8AC3E}">
        <p14:creationId xmlns:p14="http://schemas.microsoft.com/office/powerpoint/2010/main" val="14761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3BE56A-7A35-458D-8CEE-71D16345CAE0}" type="slidenum">
              <a:rPr lang="en-GB" smtClean="0"/>
              <a:t>2</a:t>
            </a:fld>
            <a:endParaRPr lang="en-GB"/>
          </a:p>
        </p:txBody>
      </p:sp>
    </p:spTree>
    <p:extLst>
      <p:ext uri="{BB962C8B-B14F-4D97-AF65-F5344CB8AC3E}">
        <p14:creationId xmlns:p14="http://schemas.microsoft.com/office/powerpoint/2010/main" val="321204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52A61-BB01-4DB5-89E6-6DC7992DF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07603C4-767D-4303-B470-9B865152D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4968236-C79B-4372-907A-36F776C728D4}"/>
              </a:ext>
            </a:extLst>
          </p:cNvPr>
          <p:cNvSpPr>
            <a:spLocks noGrp="1"/>
          </p:cNvSpPr>
          <p:nvPr>
            <p:ph type="dt" sz="half" idx="10"/>
          </p:nvPr>
        </p:nvSpPr>
        <p:spPr/>
        <p:txBody>
          <a:bodyPr/>
          <a:lstStyle/>
          <a:p>
            <a:fld id="{53F7CF37-3D79-4A20-92F1-5BB0A5ECBB96}" type="datetimeFigureOut">
              <a:rPr lang="en-GB" smtClean="0"/>
              <a:t>12/11/2021</a:t>
            </a:fld>
            <a:endParaRPr lang="en-GB"/>
          </a:p>
        </p:txBody>
      </p:sp>
      <p:sp>
        <p:nvSpPr>
          <p:cNvPr id="5" name="Footer Placeholder 4">
            <a:extLst>
              <a:ext uri="{FF2B5EF4-FFF2-40B4-BE49-F238E27FC236}">
                <a16:creationId xmlns:a16="http://schemas.microsoft.com/office/drawing/2014/main" xmlns="" id="{E7859C0B-DDA1-4D85-80F6-F015B707B4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CB955CC-0A92-4048-A21C-D699A20D6E28}"/>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51756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007D1-D68F-4D39-8ECB-822754F52C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1DFCD26-F9C9-4AF9-B406-6C55433C8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0BD80C5-463E-4885-A0D5-62BC2216DAE5}"/>
              </a:ext>
            </a:extLst>
          </p:cNvPr>
          <p:cNvSpPr>
            <a:spLocks noGrp="1"/>
          </p:cNvSpPr>
          <p:nvPr>
            <p:ph type="dt" sz="half" idx="10"/>
          </p:nvPr>
        </p:nvSpPr>
        <p:spPr/>
        <p:txBody>
          <a:bodyPr/>
          <a:lstStyle/>
          <a:p>
            <a:fld id="{53F7CF37-3D79-4A20-92F1-5BB0A5ECBB96}" type="datetimeFigureOut">
              <a:rPr lang="en-GB" smtClean="0"/>
              <a:t>12/11/2021</a:t>
            </a:fld>
            <a:endParaRPr lang="en-GB"/>
          </a:p>
        </p:txBody>
      </p:sp>
      <p:sp>
        <p:nvSpPr>
          <p:cNvPr id="5" name="Footer Placeholder 4">
            <a:extLst>
              <a:ext uri="{FF2B5EF4-FFF2-40B4-BE49-F238E27FC236}">
                <a16:creationId xmlns:a16="http://schemas.microsoft.com/office/drawing/2014/main" xmlns="" id="{71EFA518-5059-405C-8473-A5E609105C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0C16FCF-DF12-4B9A-8433-7BF25EFB59EF}"/>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93292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BC8314-8E6F-497F-AA23-26F5BF400E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B5FA2A5-14D8-4B32-8B08-B8CCFD00DF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09BEC11-188C-452A-8893-0F5E0C03890E}"/>
              </a:ext>
            </a:extLst>
          </p:cNvPr>
          <p:cNvSpPr>
            <a:spLocks noGrp="1"/>
          </p:cNvSpPr>
          <p:nvPr>
            <p:ph type="dt" sz="half" idx="10"/>
          </p:nvPr>
        </p:nvSpPr>
        <p:spPr/>
        <p:txBody>
          <a:bodyPr/>
          <a:lstStyle/>
          <a:p>
            <a:fld id="{53F7CF37-3D79-4A20-92F1-5BB0A5ECBB96}" type="datetimeFigureOut">
              <a:rPr lang="en-GB" smtClean="0"/>
              <a:t>12/11/2021</a:t>
            </a:fld>
            <a:endParaRPr lang="en-GB"/>
          </a:p>
        </p:txBody>
      </p:sp>
      <p:sp>
        <p:nvSpPr>
          <p:cNvPr id="5" name="Footer Placeholder 4">
            <a:extLst>
              <a:ext uri="{FF2B5EF4-FFF2-40B4-BE49-F238E27FC236}">
                <a16:creationId xmlns:a16="http://schemas.microsoft.com/office/drawing/2014/main" xmlns="" id="{F6AFAFDE-6063-4006-82FB-B497A3FE9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1C3B2E6-095B-4E75-A26A-F629BCEA08E7}"/>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21380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01458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8DFC5-51AF-45B0-9BB9-03188F3E0A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A80A397-03FF-4068-9AA0-5DA7872B28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FCEA87B-53BD-40FE-A35A-1A9259E133F3}"/>
              </a:ext>
            </a:extLst>
          </p:cNvPr>
          <p:cNvSpPr>
            <a:spLocks noGrp="1"/>
          </p:cNvSpPr>
          <p:nvPr>
            <p:ph type="dt" sz="half" idx="10"/>
          </p:nvPr>
        </p:nvSpPr>
        <p:spPr/>
        <p:txBody>
          <a:bodyPr/>
          <a:lstStyle/>
          <a:p>
            <a:fld id="{53F7CF37-3D79-4A20-92F1-5BB0A5ECBB96}" type="datetimeFigureOut">
              <a:rPr lang="en-GB" smtClean="0"/>
              <a:t>12/11/2021</a:t>
            </a:fld>
            <a:endParaRPr lang="en-GB"/>
          </a:p>
        </p:txBody>
      </p:sp>
      <p:sp>
        <p:nvSpPr>
          <p:cNvPr id="5" name="Footer Placeholder 4">
            <a:extLst>
              <a:ext uri="{FF2B5EF4-FFF2-40B4-BE49-F238E27FC236}">
                <a16:creationId xmlns:a16="http://schemas.microsoft.com/office/drawing/2014/main" xmlns="" id="{F46EF193-8E9B-4C88-8C35-1BD62B462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1B59834-2441-48F6-A757-2F1167670653}"/>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150179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EFA18A-87E9-44B7-AFAB-EB0D9BABD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60D619A-1451-453E-8D26-9D869D4D03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6BE2C15-DA24-4649-8C75-55E4DFB5085C}"/>
              </a:ext>
            </a:extLst>
          </p:cNvPr>
          <p:cNvSpPr>
            <a:spLocks noGrp="1"/>
          </p:cNvSpPr>
          <p:nvPr>
            <p:ph type="dt" sz="half" idx="10"/>
          </p:nvPr>
        </p:nvSpPr>
        <p:spPr/>
        <p:txBody>
          <a:bodyPr/>
          <a:lstStyle/>
          <a:p>
            <a:fld id="{53F7CF37-3D79-4A20-92F1-5BB0A5ECBB96}" type="datetimeFigureOut">
              <a:rPr lang="en-GB" smtClean="0"/>
              <a:t>12/11/2021</a:t>
            </a:fld>
            <a:endParaRPr lang="en-GB"/>
          </a:p>
        </p:txBody>
      </p:sp>
      <p:sp>
        <p:nvSpPr>
          <p:cNvPr id="5" name="Footer Placeholder 4">
            <a:extLst>
              <a:ext uri="{FF2B5EF4-FFF2-40B4-BE49-F238E27FC236}">
                <a16:creationId xmlns:a16="http://schemas.microsoft.com/office/drawing/2014/main" xmlns="" id="{D042469C-F187-4A83-9DC7-459E5D17D1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A2DC952-D4E1-4281-B8C9-5B84D276FF35}"/>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104740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415EAD-0715-405C-B704-48803C1BAA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10A34AB-6315-4CF5-85FA-18AF27C1BD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4F404A5-1135-4EA2-9957-9B976FC12F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3189689-14C8-4A8D-8B3F-3E680320D02C}"/>
              </a:ext>
            </a:extLst>
          </p:cNvPr>
          <p:cNvSpPr>
            <a:spLocks noGrp="1"/>
          </p:cNvSpPr>
          <p:nvPr>
            <p:ph type="dt" sz="half" idx="10"/>
          </p:nvPr>
        </p:nvSpPr>
        <p:spPr/>
        <p:txBody>
          <a:bodyPr/>
          <a:lstStyle/>
          <a:p>
            <a:fld id="{53F7CF37-3D79-4A20-92F1-5BB0A5ECBB96}" type="datetimeFigureOut">
              <a:rPr lang="en-GB" smtClean="0"/>
              <a:t>12/11/2021</a:t>
            </a:fld>
            <a:endParaRPr lang="en-GB"/>
          </a:p>
        </p:txBody>
      </p:sp>
      <p:sp>
        <p:nvSpPr>
          <p:cNvPr id="6" name="Footer Placeholder 5">
            <a:extLst>
              <a:ext uri="{FF2B5EF4-FFF2-40B4-BE49-F238E27FC236}">
                <a16:creationId xmlns:a16="http://schemas.microsoft.com/office/drawing/2014/main" xmlns="" id="{B730E2C7-51B9-4C3D-9374-EF571BF2D1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9FD5836-697D-40CA-9B8A-6619C875A43B}"/>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46003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C2692-6A67-4A72-957C-4F38E8B709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F86217C-FD12-41D8-8102-07E178D775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55A1E73-8103-4CBD-9793-C76DC6098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9101D03-375C-4110-B6B0-2D367DD80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A410008-C9AD-4768-AC31-23AE364602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82BF7AC-05BE-49C9-B595-92B5D67155E9}"/>
              </a:ext>
            </a:extLst>
          </p:cNvPr>
          <p:cNvSpPr>
            <a:spLocks noGrp="1"/>
          </p:cNvSpPr>
          <p:nvPr>
            <p:ph type="dt" sz="half" idx="10"/>
          </p:nvPr>
        </p:nvSpPr>
        <p:spPr/>
        <p:txBody>
          <a:bodyPr/>
          <a:lstStyle/>
          <a:p>
            <a:fld id="{53F7CF37-3D79-4A20-92F1-5BB0A5ECBB96}" type="datetimeFigureOut">
              <a:rPr lang="en-GB" smtClean="0"/>
              <a:t>12/11/2021</a:t>
            </a:fld>
            <a:endParaRPr lang="en-GB"/>
          </a:p>
        </p:txBody>
      </p:sp>
      <p:sp>
        <p:nvSpPr>
          <p:cNvPr id="8" name="Footer Placeholder 7">
            <a:extLst>
              <a:ext uri="{FF2B5EF4-FFF2-40B4-BE49-F238E27FC236}">
                <a16:creationId xmlns:a16="http://schemas.microsoft.com/office/drawing/2014/main" xmlns="" id="{8FB83E27-CA24-47B7-9D4D-3D80825274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222E5DA9-A061-448D-8BAB-31745F369AFA}"/>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383079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4ED2DC-6F6E-461B-9FE2-9F6F3ACF08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9725C2A-7F9E-41DA-9D3C-6A71FDB5F2CF}"/>
              </a:ext>
            </a:extLst>
          </p:cNvPr>
          <p:cNvSpPr>
            <a:spLocks noGrp="1"/>
          </p:cNvSpPr>
          <p:nvPr>
            <p:ph type="dt" sz="half" idx="10"/>
          </p:nvPr>
        </p:nvSpPr>
        <p:spPr/>
        <p:txBody>
          <a:bodyPr/>
          <a:lstStyle/>
          <a:p>
            <a:fld id="{53F7CF37-3D79-4A20-92F1-5BB0A5ECBB96}" type="datetimeFigureOut">
              <a:rPr lang="en-GB" smtClean="0"/>
              <a:t>12/11/2021</a:t>
            </a:fld>
            <a:endParaRPr lang="en-GB"/>
          </a:p>
        </p:txBody>
      </p:sp>
      <p:sp>
        <p:nvSpPr>
          <p:cNvPr id="4" name="Footer Placeholder 3">
            <a:extLst>
              <a:ext uri="{FF2B5EF4-FFF2-40B4-BE49-F238E27FC236}">
                <a16:creationId xmlns:a16="http://schemas.microsoft.com/office/drawing/2014/main" xmlns="" id="{E5885A9A-61FD-4D8E-BA24-65FF107DD6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AF45A82-BA7B-4161-AE77-AFEC28BC9DFD}"/>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272891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35D5B2C-49A0-4694-8032-2CB04C4E40FD}"/>
              </a:ext>
            </a:extLst>
          </p:cNvPr>
          <p:cNvSpPr>
            <a:spLocks noGrp="1"/>
          </p:cNvSpPr>
          <p:nvPr>
            <p:ph type="dt" sz="half" idx="10"/>
          </p:nvPr>
        </p:nvSpPr>
        <p:spPr/>
        <p:txBody>
          <a:bodyPr/>
          <a:lstStyle/>
          <a:p>
            <a:fld id="{53F7CF37-3D79-4A20-92F1-5BB0A5ECBB96}" type="datetimeFigureOut">
              <a:rPr lang="en-GB" smtClean="0"/>
              <a:t>12/11/2021</a:t>
            </a:fld>
            <a:endParaRPr lang="en-GB"/>
          </a:p>
        </p:txBody>
      </p:sp>
      <p:sp>
        <p:nvSpPr>
          <p:cNvPr id="3" name="Footer Placeholder 2">
            <a:extLst>
              <a:ext uri="{FF2B5EF4-FFF2-40B4-BE49-F238E27FC236}">
                <a16:creationId xmlns:a16="http://schemas.microsoft.com/office/drawing/2014/main" xmlns="" id="{82C0762B-1778-4357-A7DC-C8331A0088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EA9B863-FC9C-4F35-A5D3-1429E8497E18}"/>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156772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BB710-49CD-481A-945C-D49B6FB18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4E457BC-DBA8-4A24-B0F8-58BE898EF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4270208-6008-4435-AA0C-F9921DBEC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79D766-B714-454E-B406-6A06B289E198}"/>
              </a:ext>
            </a:extLst>
          </p:cNvPr>
          <p:cNvSpPr>
            <a:spLocks noGrp="1"/>
          </p:cNvSpPr>
          <p:nvPr>
            <p:ph type="dt" sz="half" idx="10"/>
          </p:nvPr>
        </p:nvSpPr>
        <p:spPr/>
        <p:txBody>
          <a:bodyPr/>
          <a:lstStyle/>
          <a:p>
            <a:fld id="{53F7CF37-3D79-4A20-92F1-5BB0A5ECBB96}" type="datetimeFigureOut">
              <a:rPr lang="en-GB" smtClean="0"/>
              <a:t>12/11/2021</a:t>
            </a:fld>
            <a:endParaRPr lang="en-GB"/>
          </a:p>
        </p:txBody>
      </p:sp>
      <p:sp>
        <p:nvSpPr>
          <p:cNvPr id="6" name="Footer Placeholder 5">
            <a:extLst>
              <a:ext uri="{FF2B5EF4-FFF2-40B4-BE49-F238E27FC236}">
                <a16:creationId xmlns:a16="http://schemas.microsoft.com/office/drawing/2014/main" xmlns="" id="{72C2DF8B-A191-47D6-9578-408C1AA0DF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92A565A-E7A5-4F51-930F-D62C0F277F46}"/>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50762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1821B-D5A6-4650-8D81-761F7C7C2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C90C473-1F49-42C6-BC6B-9BB5D687D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69391A36-1FA5-4072-B504-6DF300253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A31678-0EB8-41AE-9FCE-EBDA8346E539}"/>
              </a:ext>
            </a:extLst>
          </p:cNvPr>
          <p:cNvSpPr>
            <a:spLocks noGrp="1"/>
          </p:cNvSpPr>
          <p:nvPr>
            <p:ph type="dt" sz="half" idx="10"/>
          </p:nvPr>
        </p:nvSpPr>
        <p:spPr/>
        <p:txBody>
          <a:bodyPr/>
          <a:lstStyle/>
          <a:p>
            <a:fld id="{53F7CF37-3D79-4A20-92F1-5BB0A5ECBB96}" type="datetimeFigureOut">
              <a:rPr lang="en-GB" smtClean="0"/>
              <a:t>12/11/2021</a:t>
            </a:fld>
            <a:endParaRPr lang="en-GB"/>
          </a:p>
        </p:txBody>
      </p:sp>
      <p:sp>
        <p:nvSpPr>
          <p:cNvPr id="6" name="Footer Placeholder 5">
            <a:extLst>
              <a:ext uri="{FF2B5EF4-FFF2-40B4-BE49-F238E27FC236}">
                <a16:creationId xmlns:a16="http://schemas.microsoft.com/office/drawing/2014/main" xmlns="" id="{AAB50BF0-847B-4E98-8DC9-2ACAA9A175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3A4BE10-7D89-4203-B0BB-CF3AACE2EF93}"/>
              </a:ext>
            </a:extLst>
          </p:cNvPr>
          <p:cNvSpPr>
            <a:spLocks noGrp="1"/>
          </p:cNvSpPr>
          <p:nvPr>
            <p:ph type="sldNum" sz="quarter" idx="12"/>
          </p:nvPr>
        </p:nvSpPr>
        <p:spPr/>
        <p:txBody>
          <a:bodyPr/>
          <a:lstStyle/>
          <a:p>
            <a:fld id="{5034D88F-0BB9-427D-A455-0E84025F9EC5}" type="slidenum">
              <a:rPr lang="en-GB" smtClean="0"/>
              <a:t>‹#›</a:t>
            </a:fld>
            <a:endParaRPr lang="en-GB"/>
          </a:p>
        </p:txBody>
      </p:sp>
    </p:spTree>
    <p:extLst>
      <p:ext uri="{BB962C8B-B14F-4D97-AF65-F5344CB8AC3E}">
        <p14:creationId xmlns:p14="http://schemas.microsoft.com/office/powerpoint/2010/main" val="69113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295945D-8027-45DA-9414-FFA0B79C1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C8C89BE-F79F-4852-9B86-0102FA9FA7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4219430-C941-4565-97F6-720AADF8F2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7CF37-3D79-4A20-92F1-5BB0A5ECBB96}" type="datetimeFigureOut">
              <a:rPr lang="en-GB" smtClean="0"/>
              <a:t>12/11/2021</a:t>
            </a:fld>
            <a:endParaRPr lang="en-GB"/>
          </a:p>
        </p:txBody>
      </p:sp>
      <p:sp>
        <p:nvSpPr>
          <p:cNvPr id="5" name="Footer Placeholder 4">
            <a:extLst>
              <a:ext uri="{FF2B5EF4-FFF2-40B4-BE49-F238E27FC236}">
                <a16:creationId xmlns:a16="http://schemas.microsoft.com/office/drawing/2014/main" xmlns="" id="{07FE480F-8F27-4370-B25A-85BA275072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A09846F8-E999-4A5F-B721-4A3A01603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4D88F-0BB9-427D-A455-0E84025F9EC5}" type="slidenum">
              <a:rPr lang="en-GB" smtClean="0"/>
              <a:t>‹#›</a:t>
            </a:fld>
            <a:endParaRPr lang="en-GB"/>
          </a:p>
        </p:txBody>
      </p:sp>
    </p:spTree>
    <p:extLst>
      <p:ext uri="{BB962C8B-B14F-4D97-AF65-F5344CB8AC3E}">
        <p14:creationId xmlns:p14="http://schemas.microsoft.com/office/powerpoint/2010/main" val="606100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playlist?list=PLvEHev1UK7BLyE91k_BxjCr0sgZ8cAJR0" TargetMode="External"/><Relationship Id="rId7" Type="http://schemas.openxmlformats.org/officeDocument/2006/relationships/image" Target="../media/image2.png"/><Relationship Id="rId2" Type="http://schemas.openxmlformats.org/officeDocument/2006/relationships/hyperlink" Target="https://www.youtube.com/watch?v=1ZElU7m0Vuk" TargetMode="Externa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hyperlink" Target="https://www.lscthub.co.uk/the-health-wellbeing-podcast/"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moneyadviceservice.org.uk/en" TargetMode="External"/><Relationship Id="rId13" Type="http://schemas.openxmlformats.org/officeDocument/2006/relationships/image" Target="../media/image2.png"/><Relationship Id="rId3" Type="http://schemas.openxmlformats.org/officeDocument/2006/relationships/image" Target="../media/image20.png"/><Relationship Id="rId7" Type="http://schemas.openxmlformats.org/officeDocument/2006/relationships/hyperlink" Target="https://www.england.nhs.uk/supporting-our-nhs-people/how-to-guides/financial-wellbeing/" TargetMode="External"/><Relationship Id="rId12" Type="http://schemas.openxmlformats.org/officeDocument/2006/relationships/image" Target="../media/image25.jpeg"/><Relationship Id="rId2" Type="http://schemas.openxmlformats.org/officeDocument/2006/relationships/hyperlink" Target="https://webchat.moneyadviceservice.org.uk/newchat/chat.aspx?domain=people.nhs.uk" TargetMode="External"/><Relationship Id="rId1" Type="http://schemas.openxmlformats.org/officeDocument/2006/relationships/slideLayout" Target="../slideLayouts/slideLayout12.xml"/><Relationship Id="rId6" Type="http://schemas.openxmlformats.org/officeDocument/2006/relationships/hyperlink" Target="https://www.england.nhs.uk/supporting-our-nhs-people/how-to-guides/financial-wellbeing/financial-wellbeing-support/" TargetMode="External"/><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hyperlink" Target="http://horizonsnhs.com/category/caring4nhspeop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williams18@nhs.ne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lschub@lscft.nhs.uk" TargetMode="External"/><Relationship Id="rId7" Type="http://schemas.openxmlformats.org/officeDocument/2006/relationships/hyperlink" Target="https://lscresiliencehub.nhs.uk/"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hyperlink" Target="https://togetherall.com/" TargetMode="External"/><Relationship Id="rId13" Type="http://schemas.openxmlformats.org/officeDocument/2006/relationships/image" Target="../media/image16.png"/><Relationship Id="rId18" Type="http://schemas.openxmlformats.org/officeDocument/2006/relationships/image" Target="../media/image2.png"/><Relationship Id="rId3" Type="http://schemas.openxmlformats.org/officeDocument/2006/relationships/hyperlink" Target="https://www.skillsforcare.org.uk/Leadership-management/managing-people/Wellbeing/Wellbeing-tool/Wellbeing-tool.aspx" TargetMode="External"/><Relationship Id="rId7" Type="http://schemas.openxmlformats.org/officeDocument/2006/relationships/image" Target="../media/image13.png"/><Relationship Id="rId12" Type="http://schemas.openxmlformats.org/officeDocument/2006/relationships/hyperlink" Target="https://www.lscft.nhs.uk/texting-service" TargetMode="External"/><Relationship Id="rId17" Type="http://schemas.openxmlformats.org/officeDocument/2006/relationships/image" Target="../media/image18.png"/><Relationship Id="rId2" Type="http://schemas.openxmlformats.org/officeDocument/2006/relationships/hyperlink" Target="https://www.thecareworkerscharity.org.uk/mental-wellbeing-and-health-support/" TargetMode="External"/><Relationship Id="rId16" Type="http://schemas.openxmlformats.org/officeDocument/2006/relationships/hyperlink" Target="https://www.nhs.uk/oneyou/every-mind-matters/" TargetMode="External"/><Relationship Id="rId1" Type="http://schemas.openxmlformats.org/officeDocument/2006/relationships/slideLayout" Target="../slideLayouts/slideLayout3.xml"/><Relationship Id="rId6" Type="http://schemas.openxmlformats.org/officeDocument/2006/relationships/hyperlink" Target="https://www.richmondfellowship.org.uk/" TargetMode="External"/><Relationship Id="rId11" Type="http://schemas.openxmlformats.org/officeDocument/2006/relationships/image" Target="../media/image15.png"/><Relationship Id="rId5" Type="http://schemas.openxmlformats.org/officeDocument/2006/relationships/image" Target="../media/image3.png"/><Relationship Id="rId15" Type="http://schemas.openxmlformats.org/officeDocument/2006/relationships/image" Target="../media/image17.png"/><Relationship Id="rId10" Type="http://schemas.openxmlformats.org/officeDocument/2006/relationships/hyperlink" Target="https://www.samaritans.org/" TargetMode="External"/><Relationship Id="rId4" Type="http://schemas.openxmlformats.org/officeDocument/2006/relationships/image" Target="../media/image12.png"/><Relationship Id="rId9" Type="http://schemas.openxmlformats.org/officeDocument/2006/relationships/image" Target="../media/image14.png"/><Relationship Id="rId14" Type="http://schemas.openxmlformats.org/officeDocument/2006/relationships/hyperlink" Target="https://www.mind.org.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entalhealthatwork.org.uk/toolkit/ourfrontline-socialcare/" TargetMode="Externa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1045B59B-615E-4718-A150-42DE5D03E1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D6CF29CD-38B8-4924-BA11-6D6051748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6EC1853-0893-44DD-B4DA-A033CE2F6A58}"/>
              </a:ext>
            </a:extLst>
          </p:cNvPr>
          <p:cNvSpPr>
            <a:spLocks noGrp="1"/>
          </p:cNvSpPr>
          <p:nvPr>
            <p:ph type="ctrTitle"/>
          </p:nvPr>
        </p:nvSpPr>
        <p:spPr>
          <a:xfrm>
            <a:off x="707011" y="365760"/>
            <a:ext cx="10765410" cy="1207269"/>
          </a:xfrm>
        </p:spPr>
        <p:txBody>
          <a:bodyPr vert="horz" lIns="91440" tIns="45720" rIns="91440" bIns="45720" rtlCol="0" anchor="b">
            <a:normAutofit/>
          </a:bodyPr>
          <a:lstStyle/>
          <a:p>
            <a:r>
              <a:rPr lang="en-US" sz="3800" kern="1200">
                <a:solidFill>
                  <a:srgbClr val="FFFFFF"/>
                </a:solidFill>
                <a:latin typeface="+mj-lt"/>
                <a:ea typeface="+mj-ea"/>
                <a:cs typeface="+mj-cs"/>
              </a:rPr>
              <a:t>Wellbeing Guidance and Resources for Social Care</a:t>
            </a:r>
          </a:p>
        </p:txBody>
      </p:sp>
      <p:sp>
        <p:nvSpPr>
          <p:cNvPr id="3" name="Subtitle 2">
            <a:extLst>
              <a:ext uri="{FF2B5EF4-FFF2-40B4-BE49-F238E27FC236}">
                <a16:creationId xmlns:a16="http://schemas.microsoft.com/office/drawing/2014/main" xmlns="" id="{7EFF4FD5-47A1-4EB7-B2F6-88DBFC628486}"/>
              </a:ext>
            </a:extLst>
          </p:cNvPr>
          <p:cNvSpPr>
            <a:spLocks noGrp="1"/>
          </p:cNvSpPr>
          <p:nvPr>
            <p:ph type="subTitle" idx="1"/>
          </p:nvPr>
        </p:nvSpPr>
        <p:spPr>
          <a:xfrm>
            <a:off x="1376313" y="1554480"/>
            <a:ext cx="9426806" cy="719122"/>
          </a:xfrm>
        </p:spPr>
        <p:txBody>
          <a:bodyPr vert="horz" lIns="91440" tIns="45720" rIns="91440" bIns="45720" rtlCol="0">
            <a:normAutofit/>
          </a:bodyPr>
          <a:lstStyle/>
          <a:p>
            <a:r>
              <a:rPr lang="en-US" kern="1200">
                <a:solidFill>
                  <a:srgbClr val="E7E6E6"/>
                </a:solidFill>
                <a:latin typeface="+mn-lt"/>
                <a:ea typeface="+mn-ea"/>
                <a:cs typeface="+mn-cs"/>
              </a:rPr>
              <a:t>Overview of Wellbeing for Social Care</a:t>
            </a:r>
          </a:p>
        </p:txBody>
      </p:sp>
      <p:pic>
        <p:nvPicPr>
          <p:cNvPr id="4" name="Picture 3">
            <a:extLst>
              <a:ext uri="{FF2B5EF4-FFF2-40B4-BE49-F238E27FC236}">
                <a16:creationId xmlns:a16="http://schemas.microsoft.com/office/drawing/2014/main" xmlns="" id="{110871DF-CF8D-4342-B98C-BF274C9C0259}"/>
              </a:ext>
            </a:extLst>
          </p:cNvPr>
          <p:cNvPicPr>
            <a:picLocks noChangeAspect="1"/>
          </p:cNvPicPr>
          <p:nvPr/>
        </p:nvPicPr>
        <p:blipFill>
          <a:blip r:embed="rId2">
            <a:extLst>
              <a:ext uri="{28A0092B-C50C-407E-A947-70E740481C1C}">
                <a14:useLocalDpi xmlns:a14="http://schemas.microsoft.com/office/drawing/2010/main" val="0"/>
              </a:ext>
            </a:extLst>
          </a:blip>
          <a:srcRect l="7409" r="7409"/>
          <a:stretch/>
        </p:blipFill>
        <p:spPr>
          <a:xfrm>
            <a:off x="2126672" y="3322915"/>
            <a:ext cx="7926087" cy="2953519"/>
          </a:xfrm>
          <a:prstGeom prst="rect">
            <a:avLst/>
          </a:prstGeom>
        </p:spPr>
      </p:pic>
      <p:sp>
        <p:nvSpPr>
          <p:cNvPr id="5" name="Rectangle 4">
            <a:extLst>
              <a:ext uri="{FF2B5EF4-FFF2-40B4-BE49-F238E27FC236}">
                <a16:creationId xmlns:a16="http://schemas.microsoft.com/office/drawing/2014/main" xmlns="" id="{E47876B4-5E31-4FCE-B83A-776DE6D5A1C4}"/>
              </a:ext>
            </a:extLst>
          </p:cNvPr>
          <p:cNvSpPr/>
          <p:nvPr/>
        </p:nvSpPr>
        <p:spPr>
          <a:xfrm>
            <a:off x="321564" y="3046185"/>
            <a:ext cx="11548872" cy="907941"/>
          </a:xfrm>
          <a:prstGeom prst="rect">
            <a:avLst/>
          </a:prstGeom>
        </p:spPr>
        <p:txBody>
          <a:bodyPr wrap="square">
            <a:spAutoFit/>
          </a:bodyPr>
          <a:lstStyle/>
          <a:p>
            <a:pPr>
              <a:spcAft>
                <a:spcPts val="600"/>
              </a:spcAft>
            </a:pPr>
            <a:r>
              <a:rPr lang="en-GB" sz="2400" b="1" dirty="0">
                <a:latin typeface="Arial" panose="020B0604020202020204" pitchFamily="34" charset="0"/>
                <a:cs typeface="Arial" panose="020B0604020202020204" pitchFamily="34" charset="0"/>
              </a:rPr>
              <a:t>Social Care Wellbeing Toolkit v2</a:t>
            </a:r>
          </a:p>
          <a:p>
            <a:pPr>
              <a:spcAft>
                <a:spcPts val="600"/>
              </a:spcAft>
            </a:pPr>
            <a:r>
              <a:rPr lang="en-GB" sz="2400" b="1" dirty="0">
                <a:latin typeface="Arial" panose="020B0604020202020204" pitchFamily="34" charset="0"/>
                <a:cs typeface="Arial" panose="020B0604020202020204" pitchFamily="34" charset="0"/>
              </a:rPr>
              <a:t>Oct 2021</a:t>
            </a:r>
          </a:p>
        </p:txBody>
      </p:sp>
    </p:spTree>
    <p:extLst>
      <p:ext uri="{BB962C8B-B14F-4D97-AF65-F5344CB8AC3E}">
        <p14:creationId xmlns:p14="http://schemas.microsoft.com/office/powerpoint/2010/main" val="316961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1B334-0AA9-4D69-A13C-7FEE0AA4051E}"/>
              </a:ext>
            </a:extLst>
          </p:cNvPr>
          <p:cNvSpPr>
            <a:spLocks noGrp="1"/>
          </p:cNvSpPr>
          <p:nvPr>
            <p:ph type="title"/>
          </p:nvPr>
        </p:nvSpPr>
        <p:spPr>
          <a:xfrm>
            <a:off x="170498" y="-21792"/>
            <a:ext cx="11233150" cy="2009464"/>
          </a:xfrm>
        </p:spPr>
        <p:txBody>
          <a:bodyPr>
            <a:normAutofit/>
          </a:bodyPr>
          <a:lstStyle/>
          <a:p>
            <a:pPr marL="228600" lvl="0">
              <a:spcBef>
                <a:spcPts val="1000"/>
              </a:spcBef>
            </a:pPr>
            <a:r>
              <a:rPr lang="en-US" sz="5300" dirty="0">
                <a:solidFill>
                  <a:prstClr val="black"/>
                </a:solidFill>
                <a:latin typeface="Calibri" panose="020F0502020204030204"/>
                <a:ea typeface="+mn-ea"/>
                <a:cs typeface="+mn-cs"/>
              </a:rPr>
              <a:t>Bite size Wellbeing Resources</a:t>
            </a:r>
            <a:r>
              <a:rPr lang="en-GB" dirty="0"/>
              <a:t/>
            </a:r>
            <a:br>
              <a:rPr lang="en-GB" dirty="0"/>
            </a:br>
            <a:endParaRPr lang="en-GB" dirty="0"/>
          </a:p>
        </p:txBody>
      </p:sp>
      <p:sp>
        <p:nvSpPr>
          <p:cNvPr id="4" name="Rectangle 2">
            <a:extLst>
              <a:ext uri="{FF2B5EF4-FFF2-40B4-BE49-F238E27FC236}">
                <a16:creationId xmlns:a16="http://schemas.microsoft.com/office/drawing/2014/main" xmlns="" id="{5E2A8C7D-24A6-4201-98D5-FD7F25D04DA4}"/>
              </a:ext>
            </a:extLst>
          </p:cNvPr>
          <p:cNvSpPr>
            <a:spLocks noChangeArrowheads="1"/>
          </p:cNvSpPr>
          <p:nvPr/>
        </p:nvSpPr>
        <p:spPr bwMode="auto">
          <a:xfrm>
            <a:off x="537462" y="1783159"/>
            <a:ext cx="106553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b="1" dirty="0"/>
              <a:t>A chat show called ‘The Caring View’ has been created by care managers to voice their views </a:t>
            </a:r>
          </a:p>
          <a:p>
            <a:pPr lvl="0" eaLnBrk="0" fontAlgn="base" hangingPunct="0">
              <a:spcBef>
                <a:spcPct val="0"/>
              </a:spcBef>
              <a:spcAft>
                <a:spcPct val="0"/>
              </a:spcAft>
            </a:pPr>
            <a:r>
              <a:rPr lang="en-GB" b="1" dirty="0"/>
              <a:t>every Tuesday night about the care issues that really matter: </a:t>
            </a:r>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r>
              <a:rPr lang="en-GB" altLang="en-US" sz="1600" b="1" u="sng" dirty="0"/>
              <a:t>Mental Health and Wellbeing</a:t>
            </a:r>
            <a:r>
              <a:rPr lang="en-GB" altLang="en-US" sz="1600" dirty="0"/>
              <a:t> The Caring View, YouTube Channel (1 hour)</a:t>
            </a:r>
            <a:r>
              <a:rPr lang="en-GB" altLang="en-US" sz="1600" dirty="0">
                <a:latin typeface="Arial" panose="020B0604020202020204" pitchFamily="34" charset="0"/>
                <a:ea typeface="Calibri" panose="020F0502020204030204" pitchFamily="34" charset="0"/>
              </a:rPr>
              <a:t/>
            </a:r>
            <a:br>
              <a:rPr lang="en-GB" altLang="en-US" sz="1600" dirty="0">
                <a:latin typeface="Arial" panose="020B0604020202020204" pitchFamily="34" charset="0"/>
                <a:ea typeface="Calibri" panose="020F0502020204030204" pitchFamily="34" charset="0"/>
              </a:rPr>
            </a:br>
            <a:r>
              <a:rPr lang="en-GB" sz="1600" u="sng" dirty="0">
                <a:hlinkClick r:id="rId2"/>
              </a:rPr>
              <a:t>https://www.youtube.com/watch?v=1ZElU7m0Vuk</a:t>
            </a:r>
            <a:endParaRPr lang="en-GB" sz="1600" u="sng" dirty="0"/>
          </a:p>
          <a:p>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r>
              <a:rPr lang="en-GB" altLang="en-US" sz="1600" b="1" u="sng" dirty="0"/>
              <a:t>Peer Support</a:t>
            </a:r>
            <a:r>
              <a:rPr lang="en-GB" altLang="en-US" sz="1600" dirty="0"/>
              <a:t> The Caring View, YouTube Channel (1 Hour)</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r>
            <a:b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r>
              <a:rPr lang="en-GB" sz="1600" u="sng" dirty="0">
                <a:hlinkClick r:id="rId3"/>
              </a:rPr>
              <a:t>https://www.youtube.com/playlist?list=PLvEHev1UK7BLyE91k_BxjCr0sgZ8cAJR0</a:t>
            </a:r>
            <a:endParaRPr lang="en-GB" sz="1600" u="sng" dirty="0"/>
          </a:p>
          <a:p>
            <a:endParaRPr lang="en-GB" sz="1600" u="sng" dirty="0"/>
          </a:p>
          <a:p>
            <a:r>
              <a:rPr lang="en-GB" sz="1600" dirty="0"/>
              <a:t> </a:t>
            </a:r>
            <a:r>
              <a:rPr lang="en-GB" sz="1600" b="1" u="sng" dirty="0"/>
              <a:t>Wellbeing Podcasts</a:t>
            </a:r>
            <a:r>
              <a:rPr lang="en-GB" sz="1600" b="1" dirty="0"/>
              <a:t>, </a:t>
            </a:r>
            <a:r>
              <a:rPr lang="en-GB" sz="1600" dirty="0"/>
              <a:t>Charlie Waller are hosting these on behalf of the Lancashire and South Cumbria Primary Care Training Hubs which are available to all colleagues across health and social care (10-15 mins each) Listen to them here:</a:t>
            </a:r>
          </a:p>
          <a:p>
            <a:endParaRPr lang="en-GB" sz="1600" dirty="0"/>
          </a:p>
          <a:p>
            <a:pPr lvl="0"/>
            <a:r>
              <a:rPr lang="en-GB" sz="1600" b="1" u="sng">
                <a:hlinkClick r:id="rId4"/>
              </a:rPr>
              <a:t>https://www.lscthub.co.uk/the-health-wellbeing-podcast/</a:t>
            </a:r>
            <a:endParaRPr lang="en-GB" sz="1600" b="1" u="sng"/>
          </a:p>
          <a:p>
            <a:pPr lvl="0"/>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76853" y="126798"/>
            <a:ext cx="1340309" cy="134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462" y="5753477"/>
            <a:ext cx="1764035" cy="847563"/>
          </a:xfrm>
          <a:prstGeom prst="rect">
            <a:avLst/>
          </a:prstGeom>
        </p:spPr>
      </p:pic>
      <p:pic>
        <p:nvPicPr>
          <p:cNvPr id="7" name="Picture 1">
            <a:extLst>
              <a:ext uri="{FF2B5EF4-FFF2-40B4-BE49-F238E27FC236}">
                <a16:creationId xmlns:a16="http://schemas.microsoft.com/office/drawing/2014/main" xmlns="" id="{E5178174-2B9B-42B4-9D6A-5EFF0DD7DB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8771164" y="5651319"/>
            <a:ext cx="3138031" cy="9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86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5797" y="1577101"/>
            <a:ext cx="7889369" cy="488855"/>
          </a:xfrm>
        </p:spPr>
        <p:txBody>
          <a:bodyPr>
            <a:normAutofit fontScale="90000"/>
          </a:bodyPr>
          <a:lstStyle/>
          <a:p>
            <a:r>
              <a:rPr lang="en-GB" sz="2700" b="1" dirty="0"/>
              <a:t>Financial Wellbeing </a:t>
            </a:r>
            <a:r>
              <a:rPr lang="en-GB" sz="2000" b="1" dirty="0"/>
              <a:t>support from the Money Advice Service</a:t>
            </a:r>
            <a:r>
              <a:rPr lang="en-GB" sz="2000" b="1" dirty="0">
                <a:latin typeface="Arial"/>
                <a:cs typeface="Arial"/>
              </a:rPr>
              <a:t/>
            </a:r>
            <a:br>
              <a:rPr lang="en-GB" sz="2000" b="1" dirty="0">
                <a:latin typeface="Arial"/>
                <a:cs typeface="Arial"/>
              </a:rPr>
            </a:br>
            <a:r>
              <a:rPr lang="en-GB" sz="2000" b="1" dirty="0"/>
              <a:t/>
            </a:r>
            <a:br>
              <a:rPr lang="en-GB" sz="2000" b="1" dirty="0"/>
            </a:br>
            <a:r>
              <a:rPr lang="en-GB" sz="2000" dirty="0"/>
              <a:t/>
            </a:r>
            <a:br>
              <a:rPr lang="en-GB" sz="2000" dirty="0"/>
            </a:br>
            <a:r>
              <a:rPr lang="en-GB" sz="1800" dirty="0">
                <a:solidFill>
                  <a:schemeClr val="tx1"/>
                </a:solidFill>
              </a:rPr>
              <a:t/>
            </a:r>
            <a:br>
              <a:rPr lang="en-GB" sz="1800" dirty="0">
                <a:solidFill>
                  <a:schemeClr val="tx1"/>
                </a:solidFill>
              </a:rPr>
            </a:br>
            <a:endParaRPr lang="en-GB" sz="2000" dirty="0"/>
          </a:p>
        </p:txBody>
      </p:sp>
      <p:graphicFrame>
        <p:nvGraphicFramePr>
          <p:cNvPr id="10" name="Table 9">
            <a:extLst>
              <a:ext uri="{FF2B5EF4-FFF2-40B4-BE49-F238E27FC236}">
                <a16:creationId xmlns:a16="http://schemas.microsoft.com/office/drawing/2014/main" xmlns="" id="{75CB1240-91DB-43D8-AB69-056405E04B35}"/>
              </a:ext>
            </a:extLst>
          </p:cNvPr>
          <p:cNvGraphicFramePr>
            <a:graphicFrameLocks noGrp="1"/>
          </p:cNvGraphicFramePr>
          <p:nvPr/>
        </p:nvGraphicFramePr>
        <p:xfrm>
          <a:off x="2162473" y="3594149"/>
          <a:ext cx="7532362" cy="2603093"/>
        </p:xfrm>
        <a:graphic>
          <a:graphicData uri="http://schemas.openxmlformats.org/drawingml/2006/table">
            <a:tbl>
              <a:tblPr firstRow="1" firstCol="1" bandRow="1"/>
              <a:tblGrid>
                <a:gridCol w="2561821">
                  <a:extLst>
                    <a:ext uri="{9D8B030D-6E8A-4147-A177-3AD203B41FA5}">
                      <a16:colId xmlns:a16="http://schemas.microsoft.com/office/drawing/2014/main" xmlns="" val="138403917"/>
                    </a:ext>
                  </a:extLst>
                </a:gridCol>
                <a:gridCol w="2459255">
                  <a:extLst>
                    <a:ext uri="{9D8B030D-6E8A-4147-A177-3AD203B41FA5}">
                      <a16:colId xmlns:a16="http://schemas.microsoft.com/office/drawing/2014/main" xmlns="" val="377078697"/>
                    </a:ext>
                  </a:extLst>
                </a:gridCol>
                <a:gridCol w="2511286">
                  <a:extLst>
                    <a:ext uri="{9D8B030D-6E8A-4147-A177-3AD203B41FA5}">
                      <a16:colId xmlns:a16="http://schemas.microsoft.com/office/drawing/2014/main" xmlns="" val="17839032"/>
                    </a:ext>
                  </a:extLst>
                </a:gridCol>
              </a:tblGrid>
              <a:tr h="171995">
                <a:tc>
                  <a:txBody>
                    <a:bodyPr/>
                    <a:lstStyle/>
                    <a:p>
                      <a:pPr algn="ctr">
                        <a:lnSpc>
                          <a:spcPct val="120000"/>
                        </a:lnSpc>
                        <a:spcAft>
                          <a:spcPts val="800"/>
                        </a:spcAft>
                      </a:pPr>
                      <a:endParaRPr lang="en-GB" sz="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20000"/>
                        </a:lnSpc>
                        <a:spcAft>
                          <a:spcPts val="800"/>
                        </a:spcAft>
                      </a:pPr>
                      <a:endParaRPr lang="en-GB" sz="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a:lnSpc>
                          <a:spcPct val="120000"/>
                        </a:lnSpc>
                        <a:spcAft>
                          <a:spcPts val="800"/>
                        </a:spcAft>
                      </a:pPr>
                      <a:endParaRPr lang="en-GB" sz="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891447233"/>
                  </a:ext>
                </a:extLst>
              </a:tr>
              <a:tr h="2181479">
                <a:tc>
                  <a:txBody>
                    <a:bodyPr/>
                    <a:lstStyle/>
                    <a:p>
                      <a:pPr algn="ctr">
                        <a:lnSpc>
                          <a:spcPct val="120000"/>
                        </a:lnSpc>
                        <a:spcAft>
                          <a:spcPts val="80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Aft>
                          <a:spcPts val="800"/>
                        </a:spcAft>
                      </a:pPr>
                      <a:r>
                        <a:rPr lang="en-GB" sz="1400" b="1" dirty="0">
                          <a:solidFill>
                            <a:srgbClr val="005EB8"/>
                          </a:solidFill>
                          <a:effectLst/>
                          <a:latin typeface="Arial" panose="020B0604020202020204" pitchFamily="34" charset="0"/>
                          <a:ea typeface="Calibri" panose="020F0502020204030204" pitchFamily="34" charset="0"/>
                          <a:cs typeface="Arial" panose="020B0604020202020204" pitchFamily="34" charset="0"/>
                        </a:rPr>
                        <a:t>Free-Phone Line</a:t>
                      </a: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Aft>
                          <a:spcPts val="800"/>
                        </a:spcAft>
                      </a:pP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0800 448 0826</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Aft>
                          <a:spcPts val="80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free and impartial money advice | Monday to Friday 8am – 6pm</a:t>
                      </a:r>
                    </a:p>
                    <a:p>
                      <a:pPr algn="l">
                        <a:lnSpc>
                          <a:spcPct val="120000"/>
                        </a:lnSpc>
                        <a:spcAft>
                          <a:spcPts val="800"/>
                        </a:spcAft>
                      </a:pPr>
                      <a:r>
                        <a:rPr lang="en-GB" sz="14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Type Talk: 18001 0800 915 4622  </a:t>
                      </a: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80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800"/>
                        </a:spcAft>
                      </a:pPr>
                      <a:r>
                        <a:rPr lang="en-GB" sz="1400" b="1" dirty="0">
                          <a:solidFill>
                            <a:srgbClr val="005EB8"/>
                          </a:solidFill>
                          <a:effectLst/>
                          <a:latin typeface="Arial" panose="020B0604020202020204" pitchFamily="34" charset="0"/>
                          <a:ea typeface="Calibri" panose="020F0502020204030204" pitchFamily="34" charset="0"/>
                          <a:cs typeface="Arial" panose="020B0604020202020204" pitchFamily="34" charset="0"/>
                        </a:rPr>
                        <a:t>Text WhatsApp</a:t>
                      </a: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Aft>
                          <a:spcPts val="80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Add </a:t>
                      </a: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+44 7701 342 744</a:t>
                      </a: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to your WhatsApp to start a supportive text conversation on debt, credit or pensions guidance</a:t>
                      </a: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Aft>
                          <a:spcPts val="80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800"/>
                        </a:spcAft>
                      </a:pPr>
                      <a:r>
                        <a:rPr lang="en-GB" sz="1400" b="1" dirty="0">
                          <a:solidFill>
                            <a:srgbClr val="005EB8"/>
                          </a:solidFill>
                          <a:effectLst/>
                          <a:latin typeface="Arial" panose="020B0604020202020204" pitchFamily="34" charset="0"/>
                          <a:ea typeface="Calibri" panose="020F0502020204030204" pitchFamily="34" charset="0"/>
                          <a:cs typeface="Arial" panose="020B0604020202020204" pitchFamily="34" charset="0"/>
                        </a:rPr>
                        <a:t>Web Chat</a:t>
                      </a: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l">
                        <a:lnSpc>
                          <a:spcPct val="120000"/>
                        </a:lnSpc>
                        <a:spcAft>
                          <a:spcPts val="80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Chat on the online portal via this </a:t>
                      </a:r>
                      <a:r>
                        <a:rPr lang="en-GB" sz="14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link</a:t>
                      </a:r>
                      <a:endParaRPr lang="en-GB"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84478544"/>
                  </a:ext>
                </a:extLst>
              </a:tr>
            </a:tbl>
          </a:graphicData>
        </a:graphic>
      </p:graphicFrame>
      <p:pic>
        <p:nvPicPr>
          <p:cNvPr id="14" name="Picture 49">
            <a:extLst>
              <a:ext uri="{FF2B5EF4-FFF2-40B4-BE49-F238E27FC236}">
                <a16:creationId xmlns:a16="http://schemas.microsoft.com/office/drawing/2014/main" xmlns="" id="{F88B0C93-6C09-43E2-AFF1-7476FB01A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86" t="3174" r="42197" b="80608"/>
          <a:stretch>
            <a:fillRect/>
          </a:stretch>
        </p:blipFill>
        <p:spPr bwMode="auto">
          <a:xfrm>
            <a:off x="2457434" y="3142573"/>
            <a:ext cx="808035" cy="8080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2">
            <a:extLst>
              <a:ext uri="{FF2B5EF4-FFF2-40B4-BE49-F238E27FC236}">
                <a16:creationId xmlns:a16="http://schemas.microsoft.com/office/drawing/2014/main" xmlns="" id="{9598C8D3-D081-42AA-A74D-091D3BC14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354" t="2019" r="40665" b="72552"/>
          <a:stretch>
            <a:fillRect/>
          </a:stretch>
        </p:blipFill>
        <p:spPr bwMode="auto">
          <a:xfrm>
            <a:off x="5182136" y="3061852"/>
            <a:ext cx="613916" cy="9694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0">
            <a:extLst>
              <a:ext uri="{FF2B5EF4-FFF2-40B4-BE49-F238E27FC236}">
                <a16:creationId xmlns:a16="http://schemas.microsoft.com/office/drawing/2014/main" xmlns="" id="{120B2FF3-AF96-4A11-9663-6C896C704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5437" t="3584" r="39549" b="73579"/>
          <a:stretch>
            <a:fillRect/>
          </a:stretch>
        </p:blipFill>
        <p:spPr bwMode="auto">
          <a:xfrm>
            <a:off x="7603392" y="3190131"/>
            <a:ext cx="956357" cy="80803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56F2423A-43EF-42B2-9329-FA5487492919}"/>
              </a:ext>
            </a:extLst>
          </p:cNvPr>
          <p:cNvSpPr txBox="1"/>
          <p:nvPr/>
        </p:nvSpPr>
        <p:spPr>
          <a:xfrm>
            <a:off x="1841217" y="1806547"/>
            <a:ext cx="8509566" cy="1515800"/>
          </a:xfrm>
          <a:prstGeom prst="rect">
            <a:avLst/>
          </a:prstGeom>
          <a:noFill/>
        </p:spPr>
        <p:txBody>
          <a:bodyPr wrap="square" lIns="68580" tIns="34290" rIns="68580" bIns="34290" rtlCol="0" anchor="t">
            <a:spAutoFit/>
          </a:bodyPr>
          <a:lstStyle/>
          <a:p>
            <a:pPr>
              <a:defRPr/>
            </a:pPr>
            <a:r>
              <a:rPr lang="en-GB" sz="1600" b="1" dirty="0">
                <a:latin typeface="Arial"/>
                <a:cs typeface="Arial"/>
              </a:rPr>
              <a:t>All </a:t>
            </a:r>
            <a:r>
              <a:rPr lang="en-GB" sz="1600" dirty="0">
                <a:latin typeface="Arial"/>
                <a:cs typeface="Arial"/>
              </a:rPr>
              <a:t>health and social care staff can access:</a:t>
            </a:r>
          </a:p>
          <a:p>
            <a:pPr>
              <a:defRPr/>
            </a:pPr>
            <a:endParaRPr lang="en-GB" sz="1600" b="1" dirty="0">
              <a:solidFill>
                <a:srgbClr val="005EB8"/>
              </a:solidFill>
              <a:latin typeface="Arial"/>
              <a:cs typeface="Arial"/>
            </a:endParaRPr>
          </a:p>
          <a:p>
            <a:pPr marL="342900" indent="-342900">
              <a:buFont typeface="Arial" panose="020B0604020202020204" pitchFamily="34" charset="0"/>
              <a:buChar char="•"/>
              <a:defRPr/>
            </a:pPr>
            <a:r>
              <a:rPr lang="en-GB" sz="1600" dirty="0">
                <a:latin typeface="Arial"/>
                <a:cs typeface="Arial"/>
              </a:rPr>
              <a:t>Free, impartial and confidential money advice</a:t>
            </a:r>
            <a:r>
              <a:rPr lang="en-GB" sz="1600" dirty="0">
                <a:latin typeface="Arial" panose="020B0604020202020204" pitchFamily="34" charset="0"/>
                <a:cs typeface="Arial" panose="020B0604020202020204" pitchFamily="34" charset="0"/>
              </a:rPr>
              <a:t> </a:t>
            </a:r>
            <a:r>
              <a:rPr lang="en-GB" sz="1600" dirty="0">
                <a:latin typeface="Arial"/>
                <a:cs typeface="Arial"/>
              </a:rPr>
              <a:t>from </a:t>
            </a:r>
            <a:r>
              <a:rPr lang="en-GB" sz="1600" dirty="0">
                <a:latin typeface="Arial"/>
                <a:cs typeface="Arial"/>
                <a:hlinkClick r:id="rId6"/>
              </a:rPr>
              <a:t>Money Advice Service support line </a:t>
            </a:r>
            <a:endParaRPr lang="en-GB" sz="1600" dirty="0">
              <a:latin typeface="Arial"/>
              <a:cs typeface="Arial"/>
            </a:endParaRPr>
          </a:p>
          <a:p>
            <a:pPr marL="342900" indent="-342900">
              <a:buFont typeface="Arial" panose="020B0604020202020204" pitchFamily="34" charset="0"/>
              <a:buChar char="•"/>
              <a:defRPr/>
            </a:pPr>
            <a:r>
              <a:rPr lang="en-GB" sz="1600" dirty="0">
                <a:latin typeface="Arial"/>
                <a:cs typeface="Arial"/>
              </a:rPr>
              <a:t>Online </a:t>
            </a:r>
            <a:r>
              <a:rPr lang="en-GB" sz="1600" dirty="0">
                <a:solidFill>
                  <a:schemeClr val="accent1"/>
                </a:solidFill>
                <a:latin typeface="Arial" panose="020B0604020202020204" pitchFamily="34" charset="0"/>
                <a:cs typeface="Arial" panose="020B0604020202020204" pitchFamily="34" charset="0"/>
                <a:hlinkClick r:id="rId7">
                  <a:extLst>
                    <a:ext uri="{A12FA001-AC4F-418D-AE19-62706E023703}">
                      <ahyp:hlinkClr xmlns="" xmlns:ahyp="http://schemas.microsoft.com/office/drawing/2018/hyperlinkcolor" val="tx"/>
                    </a:ext>
                  </a:extLst>
                </a:hlinkClick>
              </a:rPr>
              <a:t>NHS</a:t>
            </a:r>
            <a:r>
              <a:rPr lang="en-GB" sz="1600" dirty="0">
                <a:solidFill>
                  <a:schemeClr val="accent1"/>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hlinkClick r:id="rId8"/>
              </a:rPr>
              <a:t>Money Advice Service</a:t>
            </a:r>
            <a:r>
              <a:rPr lang="en-GB" sz="1600" dirty="0">
                <a:latin typeface="Arial" panose="020B0604020202020204" pitchFamily="34" charset="0"/>
                <a:cs typeface="Arial" panose="020B0604020202020204" pitchFamily="34" charset="0"/>
              </a:rPr>
              <a:t> resources</a:t>
            </a:r>
          </a:p>
          <a:p>
            <a:pPr marL="342900" indent="-342900">
              <a:buFont typeface="Arial" panose="020B0604020202020204" pitchFamily="34" charset="0"/>
              <a:buChar char="•"/>
              <a:defRPr/>
            </a:pPr>
            <a:r>
              <a:rPr lang="en-GB" sz="1600" dirty="0">
                <a:solidFill>
                  <a:schemeClr val="accent1"/>
                </a:solidFill>
                <a:latin typeface="Arial"/>
                <a:cs typeface="Arial"/>
                <a:hlinkClick r:id="rId9">
                  <a:extLst>
                    <a:ext uri="{A12FA001-AC4F-418D-AE19-62706E023703}">
                      <ahyp:hlinkClr xmlns="" xmlns:ahyp="http://schemas.microsoft.com/office/drawing/2018/hyperlinkcolor" val="tx"/>
                    </a:ext>
                  </a:extLst>
                </a:hlinkClick>
              </a:rPr>
              <a:t>Web event</a:t>
            </a:r>
            <a:r>
              <a:rPr lang="en-GB" sz="1600" dirty="0">
                <a:solidFill>
                  <a:schemeClr val="accent1"/>
                </a:solidFill>
                <a:latin typeface="Arial"/>
                <a:cs typeface="Arial"/>
              </a:rPr>
              <a:t> </a:t>
            </a:r>
            <a:r>
              <a:rPr lang="en-GB" sz="1600" dirty="0">
                <a:latin typeface="Arial"/>
                <a:cs typeface="Arial"/>
              </a:rPr>
              <a:t>recordings on financial wellbeing</a:t>
            </a:r>
            <a:endParaRPr lang="en-GB" sz="1600" dirty="0">
              <a:latin typeface="Arial" panose="020B0604020202020204" pitchFamily="34" charset="0"/>
              <a:cs typeface="Arial" panose="020B0604020202020204" pitchFamily="34" charset="0"/>
            </a:endParaRPr>
          </a:p>
          <a:p>
            <a:pPr marL="342900" indent="-342900" defTabSz="685800">
              <a:buFont typeface="+mj-lt"/>
              <a:buAutoNum type="arabicPeriod"/>
              <a:defRPr/>
            </a:pPr>
            <a:endParaRPr lang="en-GB" sz="1400" dirty="0">
              <a:latin typeface="Arial"/>
              <a:cs typeface="Arial"/>
            </a:endParaRPr>
          </a:p>
        </p:txBody>
      </p:sp>
      <p:pic>
        <p:nvPicPr>
          <p:cNvPr id="22" name="Picture 21">
            <a:extLst>
              <a:ext uri="{FF2B5EF4-FFF2-40B4-BE49-F238E27FC236}">
                <a16:creationId xmlns:a16="http://schemas.microsoft.com/office/drawing/2014/main" xmlns="" id="{451E81C1-AF48-4C3B-A66F-5E90AEDBCFE3}"/>
              </a:ext>
            </a:extLst>
          </p:cNvPr>
          <p:cNvPicPr>
            <a:picLocks noChangeAspect="1"/>
          </p:cNvPicPr>
          <p:nvPr/>
        </p:nvPicPr>
        <p:blipFill>
          <a:blip r:embed="rId10"/>
          <a:stretch>
            <a:fillRect/>
          </a:stretch>
        </p:blipFill>
        <p:spPr>
          <a:xfrm>
            <a:off x="1727458" y="126771"/>
            <a:ext cx="2682617" cy="792975"/>
          </a:xfrm>
          <a:prstGeom prst="rect">
            <a:avLst/>
          </a:prstGeom>
        </p:spPr>
      </p:pic>
      <p:pic>
        <p:nvPicPr>
          <p:cNvPr id="25" name="Picture 24">
            <a:extLst>
              <a:ext uri="{FF2B5EF4-FFF2-40B4-BE49-F238E27FC236}">
                <a16:creationId xmlns:a16="http://schemas.microsoft.com/office/drawing/2014/main" xmlns="" id="{66FA9B4E-8D45-4952-A2F9-EA7D987B374F}"/>
              </a:ext>
            </a:extLst>
          </p:cNvPr>
          <p:cNvPicPr>
            <a:picLocks noChangeAspect="1"/>
          </p:cNvPicPr>
          <p:nvPr/>
        </p:nvPicPr>
        <p:blipFill rotWithShape="1">
          <a:blip r:embed="rId11"/>
          <a:srcRect l="25461" t="3807" r="22917" b="5911"/>
          <a:stretch/>
        </p:blipFill>
        <p:spPr>
          <a:xfrm>
            <a:off x="194468" y="126771"/>
            <a:ext cx="1195968" cy="2633870"/>
          </a:xfrm>
          <a:prstGeom prst="rect">
            <a:avLst/>
          </a:prstGeom>
        </p:spPr>
      </p:pic>
      <p:sp>
        <p:nvSpPr>
          <p:cNvPr id="26" name="TextBox 25">
            <a:extLst>
              <a:ext uri="{FF2B5EF4-FFF2-40B4-BE49-F238E27FC236}">
                <a16:creationId xmlns:a16="http://schemas.microsoft.com/office/drawing/2014/main" xmlns="" id="{8F08113F-D519-49B0-A02C-39FECCF05373}"/>
              </a:ext>
            </a:extLst>
          </p:cNvPr>
          <p:cNvSpPr txBox="1"/>
          <p:nvPr/>
        </p:nvSpPr>
        <p:spPr>
          <a:xfrm>
            <a:off x="1524001" y="6298841"/>
            <a:ext cx="1004163" cy="369332"/>
          </a:xfrm>
          <a:prstGeom prst="rect">
            <a:avLst/>
          </a:prstGeom>
          <a:solidFill>
            <a:schemeClr val="bg1"/>
          </a:solidFill>
        </p:spPr>
        <p:txBody>
          <a:bodyPr wrap="square" rtlCol="0">
            <a:spAutoFit/>
          </a:bodyPr>
          <a:lstStyle/>
          <a:p>
            <a:endParaRPr lang="en-GB" dirty="0"/>
          </a:p>
        </p:txBody>
      </p:sp>
      <p:pic>
        <p:nvPicPr>
          <p:cNvPr id="12" name="Picture 11">
            <a:extLst>
              <a:ext uri="{FF2B5EF4-FFF2-40B4-BE49-F238E27FC236}">
                <a16:creationId xmlns:a16="http://schemas.microsoft.com/office/drawing/2014/main" xmlns="" id="{7278E8B4-820B-4810-B3FF-AD1F215B91D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24974" y="190225"/>
            <a:ext cx="2486051" cy="971484"/>
          </a:xfrm>
          <a:prstGeom prst="rect">
            <a:avLst/>
          </a:prstGeom>
        </p:spPr>
      </p:pic>
      <p:pic>
        <p:nvPicPr>
          <p:cNvPr id="13" name="Picture 1">
            <a:extLst>
              <a:ext uri="{FF2B5EF4-FFF2-40B4-BE49-F238E27FC236}">
                <a16:creationId xmlns:a16="http://schemas.microsoft.com/office/drawing/2014/main" xmlns="" id="{ADF2A111-BB33-4029-8C4C-7ED16B0EC7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9053969" y="5636716"/>
            <a:ext cx="3138031" cy="9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14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93245F62-CCC4-49E4-B95B-EA6C1E7905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6EC1853-0893-44DD-B4DA-A033CE2F6A58}"/>
              </a:ext>
            </a:extLst>
          </p:cNvPr>
          <p:cNvSpPr>
            <a:spLocks noGrp="1"/>
          </p:cNvSpPr>
          <p:nvPr>
            <p:ph type="ctrTitle"/>
          </p:nvPr>
        </p:nvSpPr>
        <p:spPr>
          <a:xfrm>
            <a:off x="638882" y="3577456"/>
            <a:ext cx="10909640" cy="1687814"/>
          </a:xfrm>
        </p:spPr>
        <p:txBody>
          <a:bodyPr vert="horz" lIns="91440" tIns="45720" rIns="91440" bIns="45720" rtlCol="0" anchor="b">
            <a:normAutofit/>
          </a:bodyPr>
          <a:lstStyle/>
          <a:p>
            <a:r>
              <a:rPr lang="en-US" sz="6600" kern="1200">
                <a:solidFill>
                  <a:schemeClr val="tx1"/>
                </a:solidFill>
                <a:latin typeface="+mj-lt"/>
                <a:ea typeface="+mj-ea"/>
                <a:cs typeface="+mj-cs"/>
              </a:rPr>
              <a:t>Please email:</a:t>
            </a:r>
          </a:p>
        </p:txBody>
      </p:sp>
      <p:sp>
        <p:nvSpPr>
          <p:cNvPr id="3" name="Subtitle 2">
            <a:extLst>
              <a:ext uri="{FF2B5EF4-FFF2-40B4-BE49-F238E27FC236}">
                <a16:creationId xmlns:a16="http://schemas.microsoft.com/office/drawing/2014/main" xmlns="" id="{7EFF4FD5-47A1-4EB7-B2F6-88DBFC628486}"/>
              </a:ext>
            </a:extLst>
          </p:cNvPr>
          <p:cNvSpPr>
            <a:spLocks noGrp="1"/>
          </p:cNvSpPr>
          <p:nvPr>
            <p:ph type="subTitle" idx="1"/>
          </p:nvPr>
        </p:nvSpPr>
        <p:spPr>
          <a:xfrm>
            <a:off x="638881" y="5660607"/>
            <a:ext cx="10909643" cy="552659"/>
          </a:xfrm>
        </p:spPr>
        <p:txBody>
          <a:bodyPr vert="horz" lIns="91440" tIns="45720" rIns="91440" bIns="45720" rtlCol="0" anchor="t">
            <a:normAutofit/>
          </a:bodyPr>
          <a:lstStyle/>
          <a:p>
            <a:r>
              <a:rPr lang="en-US" kern="1200">
                <a:solidFill>
                  <a:schemeClr val="tx1"/>
                </a:solidFill>
                <a:latin typeface="+mn-lt"/>
                <a:ea typeface="+mn-ea"/>
                <a:cs typeface="+mn-cs"/>
              </a:rPr>
              <a:t>Liz Williams </a:t>
            </a:r>
            <a:r>
              <a:rPr lang="en-US" kern="1200">
                <a:solidFill>
                  <a:schemeClr val="tx1"/>
                </a:solidFill>
                <a:latin typeface="+mn-lt"/>
                <a:ea typeface="+mn-ea"/>
                <a:cs typeface="+mn-cs"/>
                <a:hlinkClick r:id="rId2"/>
              </a:rPr>
              <a:t>e.williams18@nhs.net</a:t>
            </a:r>
            <a:endParaRPr lang="en-US" kern="1200">
              <a:solidFill>
                <a:schemeClr val="tx1"/>
              </a:solidFill>
              <a:latin typeface="+mn-lt"/>
              <a:ea typeface="+mn-ea"/>
              <a:cs typeface="+mn-cs"/>
            </a:endParaRPr>
          </a:p>
        </p:txBody>
      </p:sp>
      <p:pic>
        <p:nvPicPr>
          <p:cNvPr id="4" name="Picture 3">
            <a:extLst>
              <a:ext uri="{FF2B5EF4-FFF2-40B4-BE49-F238E27FC236}">
                <a16:creationId xmlns:a16="http://schemas.microsoft.com/office/drawing/2014/main" xmlns="" id="{110871DF-CF8D-4342-B98C-BF274C9C0259}"/>
              </a:ext>
            </a:extLst>
          </p:cNvPr>
          <p:cNvPicPr>
            <a:picLocks noChangeAspect="1"/>
          </p:cNvPicPr>
          <p:nvPr/>
        </p:nvPicPr>
        <p:blipFill>
          <a:blip r:embed="rId3">
            <a:extLst>
              <a:ext uri="{28A0092B-C50C-407E-A947-70E740481C1C}">
                <a14:useLocalDpi xmlns:a14="http://schemas.microsoft.com/office/drawing/2010/main" val="0"/>
              </a:ext>
            </a:extLst>
          </a:blip>
          <a:srcRect l="7409" r="7409"/>
          <a:stretch/>
        </p:blipFill>
        <p:spPr>
          <a:xfrm>
            <a:off x="2873908" y="762872"/>
            <a:ext cx="6439588" cy="2399600"/>
          </a:xfrm>
          <a:prstGeom prst="rect">
            <a:avLst/>
          </a:prstGeom>
        </p:spPr>
      </p:pic>
      <p:sp>
        <p:nvSpPr>
          <p:cNvPr id="20" name="sketch line">
            <a:extLst>
              <a:ext uri="{FF2B5EF4-FFF2-40B4-BE49-F238E27FC236}">
                <a16:creationId xmlns:a16="http://schemas.microsoft.com/office/drawing/2014/main" xmlns="" id="{E6C0DD6B-6AA3-448F-9B99-8386295BC1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E47876B4-5E31-4FCE-B83A-776DE6D5A1C4}"/>
              </a:ext>
            </a:extLst>
          </p:cNvPr>
          <p:cNvSpPr/>
          <p:nvPr/>
        </p:nvSpPr>
        <p:spPr>
          <a:xfrm>
            <a:off x="321564" y="3046185"/>
            <a:ext cx="11548872" cy="1646605"/>
          </a:xfrm>
          <a:prstGeom prst="rect">
            <a:avLst/>
          </a:prstGeom>
        </p:spPr>
        <p:txBody>
          <a:bodyPr wrap="square">
            <a:spAutoFit/>
          </a:bodyPr>
          <a:lstStyle/>
          <a:p>
            <a:pPr>
              <a:spcAft>
                <a:spcPts val="600"/>
              </a:spcAft>
            </a:pPr>
            <a:r>
              <a:rPr lang="en-GB" sz="2400" b="1" dirty="0">
                <a:latin typeface="Arial" panose="020B0604020202020204" pitchFamily="34" charset="0"/>
                <a:cs typeface="Arial" panose="020B0604020202020204" pitchFamily="34" charset="0"/>
              </a:rPr>
              <a:t>We welcome your feedback. Please tell us what you thought of this communication, and share any further wellbeing resources you would like to add to this guide</a:t>
            </a:r>
            <a:endParaRPr lang="en-GB" sz="2400" b="1">
              <a:latin typeface="Arial" panose="020B0604020202020204" pitchFamily="34" charset="0"/>
              <a:cs typeface="Arial" panose="020B0604020202020204" pitchFamily="34" charset="0"/>
            </a:endParaRPr>
          </a:p>
          <a:p>
            <a:pPr>
              <a:spcAft>
                <a:spcPts val="600"/>
              </a:spcAft>
            </a:pPr>
            <a:endParaRPr lang="en-GB" sz="2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82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xmlns="" id="{4B968D1E-DC1C-47A0-A3E0-CE0310890E6C}"/>
              </a:ext>
            </a:extLst>
          </p:cNvPr>
          <p:cNvSpPr>
            <a:spLocks noGrp="1"/>
          </p:cNvSpPr>
          <p:nvPr>
            <p:ph type="sldNum" sz="quarter" idx="12"/>
          </p:nvPr>
        </p:nvSpPr>
        <p:spPr/>
        <p:txBody>
          <a:bodyPr/>
          <a:lstStyle/>
          <a:p>
            <a:pPr>
              <a:spcAft>
                <a:spcPts val="600"/>
              </a:spcAft>
            </a:pPr>
            <a:fld id="{9CD8D479-8942-46E8-A226-A4E01F7A105C}" type="slidenum">
              <a:rPr lang="en-GB" smtClean="0"/>
              <a:pPr>
                <a:spcAft>
                  <a:spcPts val="600"/>
                </a:spcAft>
              </a:pPr>
              <a:t>2</a:t>
            </a:fld>
            <a:endParaRPr lang="en-GB" dirty="0"/>
          </a:p>
        </p:txBody>
      </p:sp>
      <p:sp>
        <p:nvSpPr>
          <p:cNvPr id="6" name="Date Placeholder 5" hidden="1">
            <a:extLst>
              <a:ext uri="{FF2B5EF4-FFF2-40B4-BE49-F238E27FC236}">
                <a16:creationId xmlns:a16="http://schemas.microsoft.com/office/drawing/2014/main" xmlns="" id="{01889292-DC3A-4104-991D-491D294E341B}"/>
              </a:ext>
            </a:extLst>
          </p:cNvPr>
          <p:cNvSpPr>
            <a:spLocks noGrp="1"/>
          </p:cNvSpPr>
          <p:nvPr>
            <p:ph type="dt" sz="half" idx="10"/>
          </p:nvPr>
        </p:nvSpPr>
        <p:spPr/>
        <p:txBody>
          <a:bodyPr/>
          <a:lstStyle/>
          <a:p>
            <a:pPr>
              <a:spcAft>
                <a:spcPts val="600"/>
              </a:spcAft>
            </a:pPr>
            <a:fld id="{93A66BA0-BF77-43AC-894A-20AD8220B887}" type="datetime1">
              <a:rPr lang="en-US" smtClean="0"/>
              <a:pPr>
                <a:spcAft>
                  <a:spcPts val="600"/>
                </a:spcAft>
              </a:pPr>
              <a:t>11/12/2021</a:t>
            </a:fld>
            <a:endParaRPr lang="en-US" dirty="0"/>
          </a:p>
        </p:txBody>
      </p:sp>
      <p:sp>
        <p:nvSpPr>
          <p:cNvPr id="7" name="Footer Placeholder 6">
            <a:extLst>
              <a:ext uri="{FF2B5EF4-FFF2-40B4-BE49-F238E27FC236}">
                <a16:creationId xmlns:a16="http://schemas.microsoft.com/office/drawing/2014/main" xmlns="" id="{50C201C4-405F-4618-93BF-9EB30ABE5690}"/>
              </a:ext>
            </a:extLst>
          </p:cNvPr>
          <p:cNvSpPr>
            <a:spLocks noGrp="1"/>
          </p:cNvSpPr>
          <p:nvPr>
            <p:ph type="ftr" sz="quarter" idx="11"/>
          </p:nvPr>
        </p:nvSpPr>
        <p:spPr/>
        <p:txBody>
          <a:bodyPr/>
          <a:lstStyle/>
          <a:p>
            <a:pPr>
              <a:spcAft>
                <a:spcPts val="600"/>
              </a:spcAft>
            </a:pPr>
            <a:r>
              <a:rPr lang="en-US" dirty="0"/>
              <a:t>Add a footer</a:t>
            </a:r>
          </a:p>
        </p:txBody>
      </p:sp>
      <p:sp>
        <p:nvSpPr>
          <p:cNvPr id="9" name="Rectangle 8">
            <a:extLst>
              <a:ext uri="{FF2B5EF4-FFF2-40B4-BE49-F238E27FC236}">
                <a16:creationId xmlns:a16="http://schemas.microsoft.com/office/drawing/2014/main" xmlns="" id="{85267D50-4AA5-40F1-AAEB-5C56D1C07A90}"/>
              </a:ext>
            </a:extLst>
          </p:cNvPr>
          <p:cNvSpPr/>
          <p:nvPr/>
        </p:nvSpPr>
        <p:spPr>
          <a:xfrm>
            <a:off x="472696" y="2614157"/>
            <a:ext cx="11228521" cy="2769989"/>
          </a:xfrm>
          <a:prstGeom prst="rect">
            <a:avLst/>
          </a:prstGeom>
        </p:spPr>
        <p:txBody>
          <a:bodyPr wrap="square">
            <a:spAutoFit/>
          </a:bodyPr>
          <a:lstStyle/>
          <a:p>
            <a:pPr algn="l"/>
            <a:r>
              <a:rPr lang="en-GB" sz="2800" b="1" i="0" dirty="0">
                <a:solidFill>
                  <a:srgbClr val="363636"/>
                </a:solidFill>
                <a:effectLst/>
                <a:latin typeface="Museo Bold"/>
              </a:rPr>
              <a:t>“A huge thank you to all the very special care staff. You care for our Mum in such a wonderful way. Our Family are so thankful that she is part of your Family. We are so grateful for all that you do – she thinks the world of you all and knowing she is with you has made these difficult times bearable for us all. We can never thank you enough”</a:t>
            </a:r>
          </a:p>
          <a:p>
            <a:pPr algn="ctr"/>
            <a:endParaRPr lang="en-GB" sz="1400" dirty="0">
              <a:highlight>
                <a:srgbClr val="FFFF00"/>
              </a:highlight>
            </a:endParaRPr>
          </a:p>
          <a:p>
            <a:pPr algn="ctr"/>
            <a:r>
              <a:rPr lang="en-GB" sz="2000" dirty="0"/>
              <a:t>A real life example from a Family member of a person receiving care</a:t>
            </a:r>
          </a:p>
        </p:txBody>
      </p:sp>
      <p:sp>
        <p:nvSpPr>
          <p:cNvPr id="2" name="Rectangle 1">
            <a:extLst>
              <a:ext uri="{FF2B5EF4-FFF2-40B4-BE49-F238E27FC236}">
                <a16:creationId xmlns:a16="http://schemas.microsoft.com/office/drawing/2014/main" xmlns="" id="{8053AD04-F419-4F27-8FB5-B520FEF32721}"/>
              </a:ext>
            </a:extLst>
          </p:cNvPr>
          <p:cNvSpPr/>
          <p:nvPr/>
        </p:nvSpPr>
        <p:spPr>
          <a:xfrm>
            <a:off x="5858341" y="2469015"/>
            <a:ext cx="6096000" cy="369332"/>
          </a:xfrm>
          <a:prstGeom prst="rect">
            <a:avLst/>
          </a:prstGeom>
        </p:spPr>
        <p:txBody>
          <a:bodyPr>
            <a:spAutoFit/>
          </a:bodyPr>
          <a:lstStyle/>
          <a:p>
            <a:endParaRPr lang="en-GB" dirty="0"/>
          </a:p>
        </p:txBody>
      </p:sp>
      <p:sp>
        <p:nvSpPr>
          <p:cNvPr id="3" name="Rectangle 2">
            <a:extLst>
              <a:ext uri="{FF2B5EF4-FFF2-40B4-BE49-F238E27FC236}">
                <a16:creationId xmlns:a16="http://schemas.microsoft.com/office/drawing/2014/main" xmlns="" id="{FDA766A8-8750-4CE5-9CB2-568ED22BA7F1}"/>
              </a:ext>
            </a:extLst>
          </p:cNvPr>
          <p:cNvSpPr/>
          <p:nvPr/>
        </p:nvSpPr>
        <p:spPr>
          <a:xfrm>
            <a:off x="403925" y="109732"/>
            <a:ext cx="7067550" cy="2646878"/>
          </a:xfrm>
          <a:prstGeom prst="rect">
            <a:avLst/>
          </a:prstGeom>
        </p:spPr>
        <p:txBody>
          <a:bodyPr wrap="square">
            <a:spAutoFit/>
          </a:bodyPr>
          <a:lstStyle/>
          <a:p>
            <a:r>
              <a:rPr lang="en-GB" sz="16600" dirty="0">
                <a:latin typeface="Freestyle Script" panose="030804020302050B0404" pitchFamily="66" charset="0"/>
              </a:rPr>
              <a:t>Thank you</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pic>
        <p:nvPicPr>
          <p:cNvPr id="10" name="Picture 1">
            <a:extLst>
              <a:ext uri="{FF2B5EF4-FFF2-40B4-BE49-F238E27FC236}">
                <a16:creationId xmlns:a16="http://schemas.microsoft.com/office/drawing/2014/main" xmlns="" id="{07100751-D245-4B8A-8C84-D5BB72D00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771164" y="5651319"/>
            <a:ext cx="3138031" cy="9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31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364" y="1101401"/>
            <a:ext cx="6807118" cy="554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xmlns="" id="{1951B334-0AA9-4D69-A13C-7FEE0AA4051E}"/>
              </a:ext>
            </a:extLst>
          </p:cNvPr>
          <p:cNvSpPr txBox="1">
            <a:spLocks/>
          </p:cNvSpPr>
          <p:nvPr/>
        </p:nvSpPr>
        <p:spPr>
          <a:xfrm>
            <a:off x="60981" y="260913"/>
            <a:ext cx="11233150" cy="20094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spcBef>
                <a:spcPts val="1000"/>
              </a:spcBef>
            </a:pPr>
            <a:r>
              <a:rPr lang="en-US" sz="5300" dirty="0">
                <a:solidFill>
                  <a:prstClr val="black"/>
                </a:solidFill>
                <a:latin typeface="Calibri" panose="020F0502020204030204"/>
                <a:ea typeface="+mn-ea"/>
                <a:cs typeface="+mn-cs"/>
              </a:rPr>
              <a:t>5 Ways to Wellbeing</a:t>
            </a:r>
            <a:r>
              <a:rPr lang="en-GB" dirty="0"/>
              <a:t/>
            </a:r>
            <a:br>
              <a:rPr lang="en-GB" dirty="0"/>
            </a:b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pic>
        <p:nvPicPr>
          <p:cNvPr id="6" name="Picture 1">
            <a:extLst>
              <a:ext uri="{FF2B5EF4-FFF2-40B4-BE49-F238E27FC236}">
                <a16:creationId xmlns:a16="http://schemas.microsoft.com/office/drawing/2014/main" xmlns="" id="{48A350FA-80ED-4836-895F-EE53C46A5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771164" y="5651319"/>
            <a:ext cx="3138031" cy="9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49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103,439 House Clipart Illustrations &amp;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1718" y="4517755"/>
            <a:ext cx="2165809" cy="21658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sp>
        <p:nvSpPr>
          <p:cNvPr id="4" name="Rectangle 3"/>
          <p:cNvSpPr/>
          <p:nvPr/>
        </p:nvSpPr>
        <p:spPr>
          <a:xfrm>
            <a:off x="421037" y="1080672"/>
            <a:ext cx="11233688" cy="4154984"/>
          </a:xfrm>
          <a:prstGeom prst="rect">
            <a:avLst/>
          </a:prstGeom>
        </p:spPr>
        <p:txBody>
          <a:bodyPr wrap="square">
            <a:spAutoFit/>
          </a:bodyPr>
          <a:lstStyle/>
          <a:p>
            <a:r>
              <a:rPr lang="en-GB" sz="2400" b="1" i="1" dirty="0"/>
              <a:t>Take a moment to reflect on what you have been involved with today. </a:t>
            </a:r>
          </a:p>
          <a:p>
            <a:r>
              <a:rPr lang="en-GB" sz="2400" dirty="0"/>
              <a:t>Identify three things that went well. Acknowledge what may have been difficult. </a:t>
            </a:r>
          </a:p>
          <a:p>
            <a:endParaRPr lang="en-GB" sz="2400" dirty="0"/>
          </a:p>
          <a:p>
            <a:r>
              <a:rPr lang="en-GB" sz="2400" b="1" i="1" dirty="0"/>
              <a:t>Remind yourself that it’s okay to ask for help.</a:t>
            </a:r>
          </a:p>
          <a:p>
            <a:r>
              <a:rPr lang="en-GB" sz="2400" dirty="0"/>
              <a:t>Remember to be proud of the work you did today.</a:t>
            </a:r>
          </a:p>
          <a:p>
            <a:r>
              <a:rPr lang="en-GB" sz="2400" dirty="0"/>
              <a:t> </a:t>
            </a:r>
          </a:p>
          <a:p>
            <a:r>
              <a:rPr lang="en-GB" sz="2400" b="1" dirty="0"/>
              <a:t>Take a moment to check in with your colleagues</a:t>
            </a:r>
            <a:r>
              <a:rPr lang="en-GB" sz="2400" dirty="0"/>
              <a:t>. </a:t>
            </a:r>
          </a:p>
          <a:p>
            <a:r>
              <a:rPr lang="en-GB" sz="2400" i="1" dirty="0"/>
              <a:t>Are they okay? </a:t>
            </a:r>
          </a:p>
          <a:p>
            <a:endParaRPr lang="en-GB" sz="2400" i="1" dirty="0"/>
          </a:p>
          <a:p>
            <a:r>
              <a:rPr lang="en-GB" sz="2400" b="1" i="1" dirty="0"/>
              <a:t>Choose an action that signifies the end of the working day.</a:t>
            </a:r>
            <a:endParaRPr lang="en-GB" sz="2400" i="1" dirty="0"/>
          </a:p>
          <a:p>
            <a:r>
              <a:rPr lang="en-GB" sz="2400" dirty="0"/>
              <a:t>How are you going to rest and recharge? </a:t>
            </a:r>
          </a:p>
        </p:txBody>
      </p:sp>
      <p:pic>
        <p:nvPicPr>
          <p:cNvPr id="5122" name="Picture 2" descr="Three Number 3 - Free vector graphic on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2457" y="674176"/>
            <a:ext cx="1348354" cy="13483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y Some Don't Ask for Help - Depression &amp; Tabo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6454" y="2009223"/>
            <a:ext cx="1418096" cy="9477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42 BEST &quot;Are You Ok&quot; IMAGES, STOCK PHOTOS &amp; VECTORS | Adobe St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4090" y="3091912"/>
            <a:ext cx="1351357" cy="13513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1037" y="265112"/>
            <a:ext cx="8020374" cy="707886"/>
          </a:xfrm>
          <a:prstGeom prst="rect">
            <a:avLst/>
          </a:prstGeom>
          <a:noFill/>
        </p:spPr>
        <p:txBody>
          <a:bodyPr wrap="square" rtlCol="0">
            <a:spAutoFit/>
          </a:bodyPr>
          <a:lstStyle/>
          <a:p>
            <a:r>
              <a:rPr lang="en-GB" sz="4000" b="1" i="1" dirty="0"/>
              <a:t>Check in, Check out…</a:t>
            </a:r>
          </a:p>
        </p:txBody>
      </p:sp>
      <p:pic>
        <p:nvPicPr>
          <p:cNvPr id="10" name="Picture 1">
            <a:extLst>
              <a:ext uri="{FF2B5EF4-FFF2-40B4-BE49-F238E27FC236}">
                <a16:creationId xmlns:a16="http://schemas.microsoft.com/office/drawing/2014/main" xmlns="" id="{BA6E005B-5530-475C-8B01-F1FC1C7C0C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8771164" y="5651319"/>
            <a:ext cx="3138031" cy="9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30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sp>
        <p:nvSpPr>
          <p:cNvPr id="5" name="TextBox 4"/>
          <p:cNvSpPr txBox="1"/>
          <p:nvPr/>
        </p:nvSpPr>
        <p:spPr>
          <a:xfrm>
            <a:off x="421037" y="265112"/>
            <a:ext cx="8020374" cy="707886"/>
          </a:xfrm>
          <a:prstGeom prst="rect">
            <a:avLst/>
          </a:prstGeom>
          <a:noFill/>
        </p:spPr>
        <p:txBody>
          <a:bodyPr wrap="square" rtlCol="0">
            <a:spAutoFit/>
          </a:bodyPr>
          <a:lstStyle/>
          <a:p>
            <a:r>
              <a:rPr lang="en-GB" sz="4000" b="1" i="1" dirty="0"/>
              <a:t>Reflection…</a:t>
            </a:r>
          </a:p>
        </p:txBody>
      </p:sp>
      <p:sp>
        <p:nvSpPr>
          <p:cNvPr id="6" name="Rectangle 5"/>
          <p:cNvSpPr/>
          <p:nvPr/>
        </p:nvSpPr>
        <p:spPr>
          <a:xfrm>
            <a:off x="421037" y="1191927"/>
            <a:ext cx="11489410" cy="4154984"/>
          </a:xfrm>
          <a:prstGeom prst="rect">
            <a:avLst/>
          </a:prstGeom>
        </p:spPr>
        <p:txBody>
          <a:bodyPr wrap="square">
            <a:spAutoFit/>
          </a:bodyPr>
          <a:lstStyle/>
          <a:p>
            <a:r>
              <a:rPr lang="en-GB" sz="2400" b="1" i="1" dirty="0"/>
              <a:t>Replaying what you have been through</a:t>
            </a:r>
          </a:p>
          <a:p>
            <a:r>
              <a:rPr lang="en-GB" sz="2400" dirty="0"/>
              <a:t>Images or other memories</a:t>
            </a:r>
          </a:p>
          <a:p>
            <a:endParaRPr lang="en-GB" sz="2400" b="1" i="1" dirty="0"/>
          </a:p>
          <a:p>
            <a:r>
              <a:rPr lang="en-GB" sz="2400" b="1" i="1" dirty="0"/>
              <a:t>Pay attention </a:t>
            </a:r>
          </a:p>
          <a:p>
            <a:r>
              <a:rPr lang="en-GB" sz="2400" dirty="0"/>
              <a:t>to different thoughts and feelings that weren’t around before the pandemic</a:t>
            </a:r>
          </a:p>
          <a:p>
            <a:endParaRPr lang="en-GB" sz="2400" b="1" i="1" dirty="0"/>
          </a:p>
          <a:p>
            <a:r>
              <a:rPr lang="en-GB" sz="2400" b="1" i="1" dirty="0"/>
              <a:t>Re-evaluation of </a:t>
            </a:r>
          </a:p>
          <a:p>
            <a:r>
              <a:rPr lang="en-GB" sz="2400" dirty="0"/>
              <a:t>people, job, relationships</a:t>
            </a:r>
          </a:p>
          <a:p>
            <a:endParaRPr lang="en-GB" sz="2400" b="1" i="1" dirty="0"/>
          </a:p>
          <a:p>
            <a:r>
              <a:rPr lang="en-GB" sz="2400" b="1" i="1" dirty="0"/>
              <a:t>Change in </a:t>
            </a:r>
          </a:p>
          <a:p>
            <a:r>
              <a:rPr lang="en-GB" sz="2400" dirty="0"/>
              <a:t>mood and habits</a:t>
            </a:r>
          </a:p>
        </p:txBody>
      </p:sp>
      <p:sp>
        <p:nvSpPr>
          <p:cNvPr id="7" name="AutoShape 2" descr="Icon replay Clip Art and Stock Illustrations. 1,056 Icon replay EPS  illustrations and vector clip art graphics available to search from  thousands of royalty free stock art creato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con replay Clip Art and Stock Illustrations. 1,056 Icon replay EPS  illustrations and vector clip art graphics available to search from  thousands of royalty free stock art creato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con replay Clip Art and Stock Illustrations. 1,056 Icon replay EPS  illustrations and vector clip art graphics available to search from  thousands of royalty free stock art creato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956" y="523068"/>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264" y="3269419"/>
            <a:ext cx="2286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9790667" y="619055"/>
            <a:ext cx="1083583" cy="3770263"/>
          </a:xfrm>
          <a:prstGeom prst="rect">
            <a:avLst/>
          </a:prstGeom>
          <a:noFill/>
        </p:spPr>
        <p:txBody>
          <a:bodyPr wrap="square" lIns="91440" tIns="45720" rIns="91440" bIns="45720">
            <a:spAutoFit/>
          </a:bodyPr>
          <a:lstStyle/>
          <a:p>
            <a:pPr algn="ctr"/>
            <a:r>
              <a:rPr lang="en-US" sz="239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p:txBody>
      </p:sp>
      <p:sp>
        <p:nvSpPr>
          <p:cNvPr id="11" name="AutoShape 12" descr="Green emoticon 30 icon - Free green emoticon ico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4" descr="Green emoticon 30 icon - Free green emoticon icon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6" descr="Green emoticon 30 icon - Free green emoticon icon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p:cNvSpPr txBox="1"/>
          <p:nvPr/>
        </p:nvSpPr>
        <p:spPr>
          <a:xfrm>
            <a:off x="3087741" y="4389319"/>
            <a:ext cx="5238427" cy="1446550"/>
          </a:xfrm>
          <a:prstGeom prst="rect">
            <a:avLst/>
          </a:prstGeom>
          <a:noFill/>
        </p:spPr>
        <p:txBody>
          <a:bodyPr wrap="square" rtlCol="0">
            <a:spAutoFit/>
          </a:bodyPr>
          <a:lstStyle/>
          <a:p>
            <a:r>
              <a:rPr lang="en-GB" sz="8800" dirty="0">
                <a:solidFill>
                  <a:schemeClr val="accent6">
                    <a:lumMod val="75000"/>
                  </a:schemeClr>
                </a:solidFill>
                <a:sym typeface="Wingdings" panose="05000000000000000000" pitchFamily="2" charset="2"/>
              </a:rPr>
              <a:t> </a:t>
            </a:r>
            <a:endParaRPr lang="en-GB" sz="8800" dirty="0">
              <a:solidFill>
                <a:schemeClr val="accent6">
                  <a:lumMod val="75000"/>
                </a:schemeClr>
              </a:solidFill>
            </a:endParaRPr>
          </a:p>
        </p:txBody>
      </p:sp>
      <p:pic>
        <p:nvPicPr>
          <p:cNvPr id="16" name="Picture 1">
            <a:extLst>
              <a:ext uri="{FF2B5EF4-FFF2-40B4-BE49-F238E27FC236}">
                <a16:creationId xmlns:a16="http://schemas.microsoft.com/office/drawing/2014/main" xmlns="" id="{95335559-108C-4747-8A56-73BF1F28D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771164" y="5651319"/>
            <a:ext cx="3138031" cy="9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07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217" y="951396"/>
            <a:ext cx="11337010" cy="4401205"/>
          </a:xfrm>
          <a:prstGeom prst="rect">
            <a:avLst/>
          </a:prstGeom>
        </p:spPr>
        <p:txBody>
          <a:bodyPr wrap="square">
            <a:spAutoFit/>
          </a:bodyPr>
          <a:lstStyle/>
          <a:p>
            <a:r>
              <a:rPr lang="en-GB" sz="2000" b="1" i="1" dirty="0"/>
              <a:t>If you are experiencing high levels of </a:t>
            </a:r>
            <a:r>
              <a:rPr lang="en-GB" sz="2800" b="1" i="1" u="sng" dirty="0">
                <a:solidFill>
                  <a:schemeClr val="accent6">
                    <a:lumMod val="50000"/>
                  </a:schemeClr>
                </a:solidFill>
              </a:rPr>
              <a:t>distress</a:t>
            </a:r>
            <a:r>
              <a:rPr lang="en-GB" sz="2800" b="1" i="1" dirty="0">
                <a:solidFill>
                  <a:schemeClr val="accent6">
                    <a:lumMod val="50000"/>
                  </a:schemeClr>
                </a:solidFill>
              </a:rPr>
              <a:t>.</a:t>
            </a:r>
            <a:endParaRPr lang="en-GB" sz="2000" b="1" i="1" dirty="0">
              <a:solidFill>
                <a:schemeClr val="accent6">
                  <a:lumMod val="50000"/>
                </a:schemeClr>
              </a:solidFill>
            </a:endParaRPr>
          </a:p>
          <a:p>
            <a:endParaRPr lang="en-GB" sz="2000" b="1" i="1" dirty="0"/>
          </a:p>
          <a:p>
            <a:r>
              <a:rPr lang="en-GB" sz="2000" b="1" i="1" dirty="0"/>
              <a:t>If you are </a:t>
            </a:r>
            <a:r>
              <a:rPr lang="en-GB" sz="2800" b="1" i="1" u="sng" dirty="0">
                <a:solidFill>
                  <a:schemeClr val="accent6">
                    <a:lumMod val="50000"/>
                  </a:schemeClr>
                </a:solidFill>
              </a:rPr>
              <a:t>unable to focus</a:t>
            </a:r>
            <a:r>
              <a:rPr lang="en-GB" sz="2800" b="1" i="1" dirty="0">
                <a:solidFill>
                  <a:schemeClr val="accent6">
                    <a:lumMod val="50000"/>
                  </a:schemeClr>
                </a:solidFill>
              </a:rPr>
              <a:t> </a:t>
            </a:r>
            <a:r>
              <a:rPr lang="en-GB" sz="2000" b="1" i="1" dirty="0"/>
              <a:t>at work or home, are unable to perform daily activities, make decisions, or have </a:t>
            </a:r>
            <a:r>
              <a:rPr lang="en-GB" sz="2800" b="1" i="1" u="sng" dirty="0">
                <a:solidFill>
                  <a:schemeClr val="accent6">
                    <a:lumMod val="50000"/>
                  </a:schemeClr>
                </a:solidFill>
              </a:rPr>
              <a:t>poor sleep</a:t>
            </a:r>
            <a:r>
              <a:rPr lang="en-GB" sz="2800" b="1" i="1" dirty="0">
                <a:solidFill>
                  <a:schemeClr val="accent6">
                    <a:lumMod val="50000"/>
                  </a:schemeClr>
                </a:solidFill>
              </a:rPr>
              <a:t> </a:t>
            </a:r>
            <a:r>
              <a:rPr lang="en-GB" sz="2000" b="1" i="1" dirty="0"/>
              <a:t>over a long period.</a:t>
            </a:r>
          </a:p>
          <a:p>
            <a:endParaRPr lang="en-GB" sz="2000" b="1" i="1" dirty="0"/>
          </a:p>
          <a:p>
            <a:r>
              <a:rPr lang="en-GB" sz="2000" b="1" i="1" dirty="0"/>
              <a:t>If you have significantly increased or changed your </a:t>
            </a:r>
            <a:r>
              <a:rPr lang="en-GB" sz="2800" b="1" i="1" u="sng" dirty="0">
                <a:solidFill>
                  <a:schemeClr val="accent6">
                    <a:lumMod val="50000"/>
                  </a:schemeClr>
                </a:solidFill>
              </a:rPr>
              <a:t>use of substances</a:t>
            </a:r>
            <a:r>
              <a:rPr lang="en-GB" sz="2800" b="1" i="1" dirty="0">
                <a:solidFill>
                  <a:schemeClr val="accent6">
                    <a:lumMod val="50000"/>
                  </a:schemeClr>
                </a:solidFill>
              </a:rPr>
              <a:t> </a:t>
            </a:r>
            <a:r>
              <a:rPr lang="en-GB" sz="2000" b="1" i="1" dirty="0"/>
              <a:t>this may include </a:t>
            </a:r>
            <a:r>
              <a:rPr lang="en-GB" sz="2800" b="1" i="1" u="sng" dirty="0">
                <a:solidFill>
                  <a:schemeClr val="accent6">
                    <a:lumMod val="50000"/>
                  </a:schemeClr>
                </a:solidFill>
              </a:rPr>
              <a:t>alcohol, fitness activities, food</a:t>
            </a:r>
            <a:r>
              <a:rPr lang="en-GB" sz="2000" b="1" i="1" u="sng" dirty="0"/>
              <a:t>.</a:t>
            </a:r>
          </a:p>
          <a:p>
            <a:endParaRPr lang="en-GB" sz="2000" b="1" i="1" dirty="0"/>
          </a:p>
          <a:p>
            <a:r>
              <a:rPr lang="en-GB" sz="2000" b="1" i="1" dirty="0"/>
              <a:t>If those around you are very </a:t>
            </a:r>
            <a:r>
              <a:rPr lang="en-GB" sz="2800" b="1" i="1" u="sng" dirty="0">
                <a:solidFill>
                  <a:schemeClr val="accent6">
                    <a:lumMod val="50000"/>
                  </a:schemeClr>
                </a:solidFill>
              </a:rPr>
              <a:t>worried</a:t>
            </a:r>
            <a:r>
              <a:rPr lang="en-GB" sz="2800" b="1" i="1" dirty="0">
                <a:solidFill>
                  <a:schemeClr val="accent6">
                    <a:lumMod val="50000"/>
                  </a:schemeClr>
                </a:solidFill>
              </a:rPr>
              <a:t> </a:t>
            </a:r>
            <a:r>
              <a:rPr lang="en-GB" sz="2000" b="1" i="1" dirty="0"/>
              <a:t>about you.</a:t>
            </a:r>
          </a:p>
          <a:p>
            <a:endParaRPr lang="en-GB" sz="2000" b="1" i="1" dirty="0"/>
          </a:p>
          <a:p>
            <a:r>
              <a:rPr lang="en-GB" sz="2000" b="1" i="1" dirty="0"/>
              <a:t>If you are worried about your ability to </a:t>
            </a:r>
            <a:r>
              <a:rPr lang="en-GB" sz="2800" b="1" i="1" u="sng" dirty="0">
                <a:solidFill>
                  <a:schemeClr val="accent6">
                    <a:lumMod val="50000"/>
                  </a:schemeClr>
                </a:solidFill>
              </a:rPr>
              <a:t>keep yourself safe</a:t>
            </a:r>
            <a:r>
              <a:rPr lang="en-GB" sz="2000" b="1" i="1" dirty="0"/>
              <a:t>.</a:t>
            </a:r>
          </a:p>
        </p:txBody>
      </p:sp>
      <p:sp>
        <p:nvSpPr>
          <p:cNvPr id="3" name="TextBox 2"/>
          <p:cNvSpPr txBox="1"/>
          <p:nvPr/>
        </p:nvSpPr>
        <p:spPr>
          <a:xfrm>
            <a:off x="302217" y="251255"/>
            <a:ext cx="8020374" cy="707886"/>
          </a:xfrm>
          <a:prstGeom prst="rect">
            <a:avLst/>
          </a:prstGeom>
          <a:noFill/>
        </p:spPr>
        <p:txBody>
          <a:bodyPr wrap="square" rtlCol="0">
            <a:spAutoFit/>
          </a:bodyPr>
          <a:lstStyle/>
          <a:p>
            <a:r>
              <a:rPr lang="en-GB" sz="4000" b="1" i="1" dirty="0"/>
              <a:t>When to ask for help…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pic>
        <p:nvPicPr>
          <p:cNvPr id="6" name="Picture 1">
            <a:extLst>
              <a:ext uri="{FF2B5EF4-FFF2-40B4-BE49-F238E27FC236}">
                <a16:creationId xmlns:a16="http://schemas.microsoft.com/office/drawing/2014/main" xmlns="" id="{59F8485C-8791-4E92-92BF-848BAFB0B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771164" y="5651319"/>
            <a:ext cx="3138031" cy="9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56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5697" y="1084871"/>
            <a:ext cx="4928747" cy="1301129"/>
          </a:xfrm>
          <a:prstGeom prst="rect">
            <a:avLst/>
          </a:prstGeom>
        </p:spPr>
      </p:pic>
      <p:sp>
        <p:nvSpPr>
          <p:cNvPr id="2" name="Title 1">
            <a:extLst>
              <a:ext uri="{FF2B5EF4-FFF2-40B4-BE49-F238E27FC236}">
                <a16:creationId xmlns:a16="http://schemas.microsoft.com/office/drawing/2014/main" xmlns="" id="{1951B334-0AA9-4D69-A13C-7FEE0AA4051E}"/>
              </a:ext>
            </a:extLst>
          </p:cNvPr>
          <p:cNvSpPr>
            <a:spLocks noGrp="1"/>
          </p:cNvSpPr>
          <p:nvPr>
            <p:ph type="title"/>
          </p:nvPr>
        </p:nvSpPr>
        <p:spPr>
          <a:xfrm>
            <a:off x="60981" y="260913"/>
            <a:ext cx="11233150" cy="2009464"/>
          </a:xfrm>
        </p:spPr>
        <p:txBody>
          <a:bodyPr>
            <a:normAutofit/>
          </a:bodyPr>
          <a:lstStyle/>
          <a:p>
            <a:pPr marL="228600" lvl="0">
              <a:spcBef>
                <a:spcPts val="1000"/>
              </a:spcBef>
            </a:pPr>
            <a:r>
              <a:rPr lang="en-US" sz="5300" dirty="0">
                <a:solidFill>
                  <a:prstClr val="black"/>
                </a:solidFill>
                <a:latin typeface="Calibri" panose="020F0502020204030204"/>
                <a:ea typeface="+mn-ea"/>
                <a:cs typeface="+mn-cs"/>
              </a:rPr>
              <a:t>Wellbeing Resources</a:t>
            </a:r>
            <a:r>
              <a:rPr lang="en-GB" dirty="0"/>
              <a:t/>
            </a:r>
            <a:br>
              <a:rPr lang="en-GB" dirty="0"/>
            </a:br>
            <a:endParaRPr lang="en-GB" dirty="0"/>
          </a:p>
        </p:txBody>
      </p:sp>
      <p:sp>
        <p:nvSpPr>
          <p:cNvPr id="4" name="Rectangle 2">
            <a:extLst>
              <a:ext uri="{FF2B5EF4-FFF2-40B4-BE49-F238E27FC236}">
                <a16:creationId xmlns:a16="http://schemas.microsoft.com/office/drawing/2014/main" xmlns="" id="{5E2A8C7D-24A6-4201-98D5-FD7F25D04DA4}"/>
              </a:ext>
            </a:extLst>
          </p:cNvPr>
          <p:cNvSpPr>
            <a:spLocks noChangeArrowheads="1"/>
          </p:cNvSpPr>
          <p:nvPr/>
        </p:nvSpPr>
        <p:spPr bwMode="auto">
          <a:xfrm>
            <a:off x="638831" y="2342084"/>
            <a:ext cx="106553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endParaRPr lang="en-GB" sz="1600" b="0" i="0" dirty="0">
              <a:solidFill>
                <a:srgbClr val="171717"/>
              </a:solidFill>
              <a:effectLst/>
              <a:latin typeface="Helvetica" panose="020B0604020202020204" pitchFamily="34" charset="0"/>
            </a:endParaRPr>
          </a:p>
          <a:p>
            <a:pPr algn="l"/>
            <a:r>
              <a:rPr lang="en-GB" sz="1600" b="0" i="0" dirty="0">
                <a:solidFill>
                  <a:srgbClr val="171717"/>
                </a:solidFill>
                <a:effectLst/>
                <a:latin typeface="Helvetica" panose="020B0604020202020204" pitchFamily="34" charset="0"/>
              </a:rPr>
              <a:t>The Lancashire &amp; South Cumbria Resilience Hub has been set up to provide wellbeing support to all essential health and care workers (and their families) working in Lancashire &amp; South Cumbria who have been affected by the coronavirus pandemic</a:t>
            </a:r>
          </a:p>
          <a:p>
            <a:pPr algn="l"/>
            <a:endParaRPr lang="en-GB" sz="1600" b="0" i="0" dirty="0">
              <a:solidFill>
                <a:srgbClr val="171717"/>
              </a:solidFill>
              <a:effectLst/>
              <a:latin typeface="Helvetica" panose="020B0604020202020204" pitchFamily="34" charset="0"/>
            </a:endParaRPr>
          </a:p>
          <a:p>
            <a:pPr lvl="0" eaLnBrk="0" fontAlgn="base" hangingPunct="0">
              <a:spcBef>
                <a:spcPct val="0"/>
              </a:spcBef>
              <a:spcAft>
                <a:spcPct val="0"/>
              </a:spcAft>
            </a:pPr>
            <a:r>
              <a:rPr lang="en-GB" sz="1600" b="0" i="0" dirty="0">
                <a:solidFill>
                  <a:srgbClr val="000000"/>
                </a:solidFill>
                <a:effectLst/>
                <a:latin typeface="Helvetica" panose="020B0604020202020204" pitchFamily="34" charset="0"/>
              </a:rPr>
              <a:t>The initial screening tool will take around 15 minutes to complete, and provides an opportunity for you to assess how you are managing. At the end of the screening questions, you will be able to refer yourself to the Resilience Hub so that you can speak with one of the team in more detail about how things are. They will be able to offer advice about additional support that might help – and how to access this</a:t>
            </a:r>
          </a:p>
          <a:p>
            <a:pPr lvl="0" eaLnBrk="0" fontAlgn="base" hangingPunct="0">
              <a:spcBef>
                <a:spcPct val="0"/>
              </a:spcBef>
              <a:spcAft>
                <a:spcPct val="0"/>
              </a:spcAft>
            </a:pPr>
            <a:endParaRPr lang="en-GB" sz="1600" b="0" i="0" dirty="0">
              <a:solidFill>
                <a:srgbClr val="000000"/>
              </a:solidFill>
              <a:effectLst/>
              <a:latin typeface="Helvetica" panose="020B0604020202020204" pitchFamily="34" charset="0"/>
            </a:endParaRPr>
          </a:p>
          <a:p>
            <a:pPr lvl="0" eaLnBrk="0" fontAlgn="base" hangingPunct="0">
              <a:spcBef>
                <a:spcPct val="0"/>
              </a:spcBef>
              <a:spcAft>
                <a:spcPct val="0"/>
              </a:spcAft>
            </a:pPr>
            <a:r>
              <a:rPr lang="en-GB" sz="1600" b="0" i="0" dirty="0">
                <a:solidFill>
                  <a:srgbClr val="000000"/>
                </a:solidFill>
                <a:effectLst/>
                <a:latin typeface="Helvetica" panose="020B0604020202020204" pitchFamily="34" charset="0"/>
              </a:rPr>
              <a:t>If you would prefer to speak to the Resilience Hub team directly, you can call  on 01772 520228 or email </a:t>
            </a:r>
            <a:r>
              <a:rPr lang="en-GB" sz="1600" b="0" i="0" u="sng" dirty="0">
                <a:solidFill>
                  <a:srgbClr val="1E5289"/>
                </a:solidFill>
                <a:effectLst/>
                <a:latin typeface="Helvetica" panose="020B0604020202020204" pitchFamily="34" charset="0"/>
                <a:hlinkClick r:id="rId3"/>
              </a:rPr>
              <a:t>lschub@lscft.nhs.uk</a:t>
            </a:r>
            <a:endPar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endParaRPr lang="en-GB" sz="1600" u="sng"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6853" y="126798"/>
            <a:ext cx="1340309" cy="134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pic>
        <p:nvPicPr>
          <p:cNvPr id="16" name="Picture 1">
            <a:extLst>
              <a:ext uri="{FF2B5EF4-FFF2-40B4-BE49-F238E27FC236}">
                <a16:creationId xmlns:a16="http://schemas.microsoft.com/office/drawing/2014/main" xmlns="" id="{D73DC04F-0218-40ED-9CDB-82ACA35D19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8771164" y="5651319"/>
            <a:ext cx="3138031" cy="9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xmlns="" id="{D8A55093-F1DE-45FB-999E-2902BD1F68C7}"/>
              </a:ext>
            </a:extLst>
          </p:cNvPr>
          <p:cNvSpPr txBox="1"/>
          <p:nvPr/>
        </p:nvSpPr>
        <p:spPr>
          <a:xfrm>
            <a:off x="2860329" y="1382901"/>
            <a:ext cx="9765207" cy="923330"/>
          </a:xfrm>
          <a:prstGeom prst="rect">
            <a:avLst/>
          </a:prstGeom>
          <a:noFill/>
        </p:spPr>
        <p:txBody>
          <a:bodyPr wrap="square" rtlCol="0">
            <a:spAutoFit/>
          </a:bodyPr>
          <a:lstStyle/>
          <a:p>
            <a:r>
              <a:rPr lang="en-GB" sz="1800" u="sng" dirty="0" smtClean="0">
                <a:solidFill>
                  <a:srgbClr val="0000FF"/>
                </a:solidFill>
                <a:effectLst/>
                <a:latin typeface="Calibri" panose="020F0502020204030204" pitchFamily="34" charset="0"/>
                <a:ea typeface="Calibri" panose="020F0502020204030204" pitchFamily="34" charset="0"/>
                <a:hlinkClick r:id="rId7"/>
              </a:rPr>
              <a:t>Welcome </a:t>
            </a:r>
            <a:r>
              <a:rPr lang="en-GB" sz="1800" u="sng" dirty="0">
                <a:solidFill>
                  <a:srgbClr val="0000FF"/>
                </a:solidFill>
                <a:effectLst/>
                <a:latin typeface="Calibri" panose="020F0502020204030204" pitchFamily="34" charset="0"/>
                <a:ea typeface="Calibri" panose="020F0502020204030204" pitchFamily="34" charset="0"/>
                <a:hlinkClick r:id="rId7"/>
              </a:rPr>
              <a:t>to the Lancashire and South Cumbria Resilience Hub - Resilience Hub </a:t>
            </a:r>
            <a:r>
              <a:rPr lang="en-GB" sz="1800" u="sng" dirty="0" smtClean="0">
                <a:solidFill>
                  <a:srgbClr val="0000FF"/>
                </a:solidFill>
                <a:effectLst/>
                <a:latin typeface="Calibri" panose="020F0502020204030204" pitchFamily="34" charset="0"/>
                <a:ea typeface="Calibri" panose="020F0502020204030204" pitchFamily="34" charset="0"/>
                <a:hlinkClick r:id="rId7"/>
              </a:rPr>
              <a:t>(www.lscresiliencehub.nhs.uk)</a:t>
            </a:r>
            <a:endParaRPr lang="en-GB" sz="1600" b="0" i="0" dirty="0" smtClean="0">
              <a:solidFill>
                <a:srgbClr val="000000"/>
              </a:solidFill>
              <a:effectLst/>
              <a:latin typeface="Helvetica" panose="020B0604020202020204" pitchFamily="34" charset="0"/>
            </a:endParaRPr>
          </a:p>
          <a:p>
            <a:pPr algn="ctr"/>
            <a:endParaRPr lang="en-GB" b="1" dirty="0"/>
          </a:p>
        </p:txBody>
      </p:sp>
    </p:spTree>
    <p:extLst>
      <p:ext uri="{BB962C8B-B14F-4D97-AF65-F5344CB8AC3E}">
        <p14:creationId xmlns:p14="http://schemas.microsoft.com/office/powerpoint/2010/main" val="253685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1B334-0AA9-4D69-A13C-7FEE0AA4051E}"/>
              </a:ext>
            </a:extLst>
          </p:cNvPr>
          <p:cNvSpPr>
            <a:spLocks noGrp="1"/>
          </p:cNvSpPr>
          <p:nvPr>
            <p:ph type="title"/>
          </p:nvPr>
        </p:nvSpPr>
        <p:spPr>
          <a:xfrm>
            <a:off x="60981" y="260913"/>
            <a:ext cx="11233150" cy="2009464"/>
          </a:xfrm>
        </p:spPr>
        <p:txBody>
          <a:bodyPr>
            <a:normAutofit/>
          </a:bodyPr>
          <a:lstStyle/>
          <a:p>
            <a:pPr marL="228600" lvl="0">
              <a:spcBef>
                <a:spcPts val="1000"/>
              </a:spcBef>
            </a:pPr>
            <a:r>
              <a:rPr lang="en-US" sz="5300" dirty="0">
                <a:solidFill>
                  <a:prstClr val="black"/>
                </a:solidFill>
                <a:latin typeface="Calibri" panose="020F0502020204030204"/>
                <a:ea typeface="+mn-ea"/>
                <a:cs typeface="+mn-cs"/>
              </a:rPr>
              <a:t>Wellbeing Resources</a:t>
            </a:r>
            <a:r>
              <a:rPr lang="en-GB" dirty="0"/>
              <a:t/>
            </a:r>
            <a:br>
              <a:rPr lang="en-GB" dirty="0"/>
            </a:br>
            <a:endParaRPr lang="en-GB" dirty="0"/>
          </a:p>
        </p:txBody>
      </p:sp>
      <p:sp>
        <p:nvSpPr>
          <p:cNvPr id="4" name="Rectangle 2">
            <a:extLst>
              <a:ext uri="{FF2B5EF4-FFF2-40B4-BE49-F238E27FC236}">
                <a16:creationId xmlns:a16="http://schemas.microsoft.com/office/drawing/2014/main" xmlns="" id="{5E2A8C7D-24A6-4201-98D5-FD7F25D04DA4}"/>
              </a:ext>
            </a:extLst>
          </p:cNvPr>
          <p:cNvSpPr>
            <a:spLocks noChangeArrowheads="1"/>
          </p:cNvSpPr>
          <p:nvPr/>
        </p:nvSpPr>
        <p:spPr bwMode="auto">
          <a:xfrm>
            <a:off x="349906" y="1836438"/>
            <a:ext cx="106553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sz="1600" b="1" u="sng" dirty="0"/>
              <a:t>Mental Health Support</a:t>
            </a:r>
            <a:r>
              <a:rPr lang="en-GB" sz="1600" b="1" dirty="0"/>
              <a:t> </a:t>
            </a:r>
            <a:r>
              <a:rPr lang="en-GB" sz="1600" dirty="0"/>
              <a:t>This is the ‘Mental Health Support for Care Workers’ link offering 10 hours of free counselling from a qualified therapist working in a paid role in the UK Social Care Sector.  This is available to anyone working in social care to include residential care, domiciliary, supported living, day care and personal assistants.</a:t>
            </a:r>
          </a:p>
          <a:p>
            <a:pPr lvl="0" eaLnBrk="0" fontAlgn="base" hangingPunct="0">
              <a:spcBef>
                <a:spcPct val="0"/>
              </a:spcBef>
              <a:spcAft>
                <a:spcPct val="0"/>
              </a:spcAft>
            </a:pPr>
            <a:r>
              <a:rPr lang="en-GB" sz="1600" u="sng" dirty="0">
                <a:hlinkClick r:id="rId2"/>
              </a:rPr>
              <a:t>https://www.thecareworkerscharity.org.uk/mental-wellbeing-and-health-support/</a:t>
            </a:r>
            <a:endParaRPr lang="en-GB" sz="1600" u="sng" dirty="0"/>
          </a:p>
          <a:p>
            <a:endParaRPr lang="en-GB" sz="1600" u="sng" dirty="0"/>
          </a:p>
          <a:p>
            <a:r>
              <a:rPr lang="en-GB" sz="1600" b="1" u="sng" dirty="0"/>
              <a:t>Skills for Care</a:t>
            </a:r>
            <a:r>
              <a:rPr lang="en-GB" sz="1600" dirty="0"/>
              <a:t> have a Wellbeing resource finder which can be found on the following link:</a:t>
            </a:r>
          </a:p>
          <a:p>
            <a:r>
              <a:rPr lang="en-GB" sz="1600" u="sng" dirty="0">
                <a:hlinkClick r:id="rId3"/>
              </a:rPr>
              <a:t>https://www.skillsforcare.org.uk/Leadership-management/managing-people/Wellbeing/Wellbeing-tool/Wellbeing-tool.aspx</a:t>
            </a:r>
            <a:endParaRPr kumimoji="0" lang="en-GB"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6853" y="126798"/>
            <a:ext cx="1340309" cy="134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pic>
        <p:nvPicPr>
          <p:cNvPr id="9" name="Picture 8" descr="Richmond Fellowship | Mental Health Charity Making Recovery Reality">
            <a:hlinkClick r:id="rId6"/>
            <a:extLst>
              <a:ext uri="{FF2B5EF4-FFF2-40B4-BE49-F238E27FC236}">
                <a16:creationId xmlns:a16="http://schemas.microsoft.com/office/drawing/2014/main" xmlns="" id="{49C97A29-C4B0-4DAC-87B8-D2DB833D4A5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83850" y="4497690"/>
            <a:ext cx="1476375" cy="492125"/>
          </a:xfrm>
          <a:prstGeom prst="rect">
            <a:avLst/>
          </a:prstGeom>
          <a:noFill/>
          <a:ln>
            <a:noFill/>
          </a:ln>
        </p:spPr>
      </p:pic>
      <p:pic>
        <p:nvPicPr>
          <p:cNvPr id="10" name="Picture 9" descr="Togetherall logo small">
            <a:hlinkClick r:id="rId8" tgtFrame="&quot;_blank&quot;"/>
            <a:extLst>
              <a:ext uri="{FF2B5EF4-FFF2-40B4-BE49-F238E27FC236}">
                <a16:creationId xmlns:a16="http://schemas.microsoft.com/office/drawing/2014/main" xmlns="" id="{CB03C7B8-705D-4C47-8CC9-848F52EEB2F3}"/>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9899" y="4408366"/>
            <a:ext cx="680085" cy="638175"/>
          </a:xfrm>
          <a:prstGeom prst="rect">
            <a:avLst/>
          </a:prstGeom>
          <a:noFill/>
          <a:ln>
            <a:noFill/>
          </a:ln>
        </p:spPr>
      </p:pic>
      <p:pic>
        <p:nvPicPr>
          <p:cNvPr id="11" name="Picture 10" descr="Samaritans logo">
            <a:hlinkClick r:id="rId10" tgtFrame="&quot;_blank&quot;"/>
            <a:extLst>
              <a:ext uri="{FF2B5EF4-FFF2-40B4-BE49-F238E27FC236}">
                <a16:creationId xmlns:a16="http://schemas.microsoft.com/office/drawing/2014/main" xmlns="" id="{10EFCA4D-021F-491A-9A2F-0515622D2C64}"/>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39659" y="4408366"/>
            <a:ext cx="1019175" cy="763905"/>
          </a:xfrm>
          <a:prstGeom prst="rect">
            <a:avLst/>
          </a:prstGeom>
          <a:noFill/>
          <a:ln>
            <a:noFill/>
          </a:ln>
        </p:spPr>
      </p:pic>
      <p:pic>
        <p:nvPicPr>
          <p:cNvPr id="12" name="Picture 11" descr="Text line logo">
            <a:hlinkClick r:id="rId12" tgtFrame="&quot;_blank&quot;"/>
            <a:extLst>
              <a:ext uri="{FF2B5EF4-FFF2-40B4-BE49-F238E27FC236}">
                <a16:creationId xmlns:a16="http://schemas.microsoft.com/office/drawing/2014/main" xmlns="" id="{92E36878-6D79-44D3-A380-AD7688C5059C}"/>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69675" y="4425114"/>
            <a:ext cx="1092200" cy="819150"/>
          </a:xfrm>
          <a:prstGeom prst="rect">
            <a:avLst/>
          </a:prstGeom>
          <a:noFill/>
          <a:ln>
            <a:noFill/>
          </a:ln>
        </p:spPr>
      </p:pic>
      <p:pic>
        <p:nvPicPr>
          <p:cNvPr id="13" name="Picture 12" descr="MIND logo">
            <a:hlinkClick r:id="rId14"/>
            <a:extLst>
              <a:ext uri="{FF2B5EF4-FFF2-40B4-BE49-F238E27FC236}">
                <a16:creationId xmlns:a16="http://schemas.microsoft.com/office/drawing/2014/main" xmlns="" id="{97A53990-088B-4D7C-AEB4-0BB2C9D704C6}"/>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30253" y="4353568"/>
            <a:ext cx="1219200" cy="914400"/>
          </a:xfrm>
          <a:prstGeom prst="rect">
            <a:avLst/>
          </a:prstGeom>
          <a:noFill/>
          <a:ln>
            <a:noFill/>
          </a:ln>
        </p:spPr>
      </p:pic>
      <p:pic>
        <p:nvPicPr>
          <p:cNvPr id="14" name="Picture 13" descr="Every Mind Matters logo">
            <a:hlinkClick r:id="rId16" tgtFrame="&quot;_blank&quot;"/>
            <a:extLst>
              <a:ext uri="{FF2B5EF4-FFF2-40B4-BE49-F238E27FC236}">
                <a16:creationId xmlns:a16="http://schemas.microsoft.com/office/drawing/2014/main" xmlns="" id="{329E3458-896C-4223-A06A-B055FD6ED1C8}"/>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882097" y="4426268"/>
            <a:ext cx="1028700" cy="771525"/>
          </a:xfrm>
          <a:prstGeom prst="rect">
            <a:avLst/>
          </a:prstGeom>
          <a:noFill/>
          <a:ln>
            <a:noFill/>
          </a:ln>
        </p:spPr>
      </p:pic>
      <p:sp>
        <p:nvSpPr>
          <p:cNvPr id="5" name="TextBox 4"/>
          <p:cNvSpPr txBox="1"/>
          <p:nvPr/>
        </p:nvSpPr>
        <p:spPr>
          <a:xfrm>
            <a:off x="349905" y="3904244"/>
            <a:ext cx="10458507" cy="369332"/>
          </a:xfrm>
          <a:prstGeom prst="rect">
            <a:avLst/>
          </a:prstGeom>
          <a:noFill/>
        </p:spPr>
        <p:txBody>
          <a:bodyPr wrap="square" rtlCol="0">
            <a:spAutoFit/>
          </a:bodyPr>
          <a:lstStyle/>
          <a:p>
            <a:pPr algn="ctr"/>
            <a:r>
              <a:rPr lang="en-GB" b="1" dirty="0"/>
              <a:t>Click the icons below to access the websites for more resources to support your health and wellbeing</a:t>
            </a:r>
          </a:p>
        </p:txBody>
      </p:sp>
      <p:pic>
        <p:nvPicPr>
          <p:cNvPr id="16" name="Picture 1">
            <a:extLst>
              <a:ext uri="{FF2B5EF4-FFF2-40B4-BE49-F238E27FC236}">
                <a16:creationId xmlns:a16="http://schemas.microsoft.com/office/drawing/2014/main" xmlns="" id="{D73DC04F-0218-40ED-9CDB-82ACA35D19A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8771164" y="5651319"/>
            <a:ext cx="3138031" cy="9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70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1B334-0AA9-4D69-A13C-7FEE0AA4051E}"/>
              </a:ext>
            </a:extLst>
          </p:cNvPr>
          <p:cNvSpPr>
            <a:spLocks noGrp="1"/>
          </p:cNvSpPr>
          <p:nvPr>
            <p:ph type="title"/>
          </p:nvPr>
        </p:nvSpPr>
        <p:spPr>
          <a:xfrm>
            <a:off x="60981" y="260913"/>
            <a:ext cx="11233150" cy="2009464"/>
          </a:xfrm>
        </p:spPr>
        <p:txBody>
          <a:bodyPr>
            <a:normAutofit/>
          </a:bodyPr>
          <a:lstStyle/>
          <a:p>
            <a:pPr marL="228600" lvl="0">
              <a:spcBef>
                <a:spcPts val="1000"/>
              </a:spcBef>
            </a:pPr>
            <a:r>
              <a:rPr lang="en-US" sz="5300" dirty="0">
                <a:solidFill>
                  <a:prstClr val="black"/>
                </a:solidFill>
                <a:latin typeface="Calibri" panose="020F0502020204030204"/>
                <a:ea typeface="+mn-ea"/>
                <a:cs typeface="+mn-cs"/>
              </a:rPr>
              <a:t>Our Frontline</a:t>
            </a:r>
            <a:r>
              <a:rPr lang="en-GB" dirty="0"/>
              <a:t/>
            </a:r>
            <a:br>
              <a:rPr lang="en-GB" dirty="0"/>
            </a:br>
            <a:endParaRPr lang="en-GB" dirty="0"/>
          </a:p>
        </p:txBody>
      </p:sp>
      <p:sp>
        <p:nvSpPr>
          <p:cNvPr id="4" name="Rectangle 2">
            <a:extLst>
              <a:ext uri="{FF2B5EF4-FFF2-40B4-BE49-F238E27FC236}">
                <a16:creationId xmlns:a16="http://schemas.microsoft.com/office/drawing/2014/main" xmlns="" id="{5E2A8C7D-24A6-4201-98D5-FD7F25D04DA4}"/>
              </a:ext>
            </a:extLst>
          </p:cNvPr>
          <p:cNvSpPr>
            <a:spLocks noChangeArrowheads="1"/>
          </p:cNvSpPr>
          <p:nvPr/>
        </p:nvSpPr>
        <p:spPr bwMode="auto">
          <a:xfrm>
            <a:off x="547947" y="2227431"/>
            <a:ext cx="10866642"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GB" sz="1600" b="1" i="0" dirty="0">
                <a:solidFill>
                  <a:srgbClr val="08142D"/>
                </a:solidFill>
                <a:effectLst/>
                <a:latin typeface="Basis"/>
                <a:hlinkClick r:id="rId2"/>
              </a:rPr>
              <a:t>https://www.mentalhealthatwork.org.uk/toolkit/ourfrontline-socialcare/</a:t>
            </a:r>
            <a:endParaRPr lang="en-GB" sz="1600" b="1" i="0" dirty="0">
              <a:solidFill>
                <a:srgbClr val="08142D"/>
              </a:solidFill>
              <a:effectLst/>
              <a:latin typeface="Basis"/>
            </a:endParaRPr>
          </a:p>
          <a:p>
            <a:pPr algn="l"/>
            <a:endParaRPr lang="en-GB" sz="1600" b="1" dirty="0">
              <a:solidFill>
                <a:srgbClr val="08142D"/>
              </a:solidFill>
              <a:latin typeface="Basis"/>
            </a:endParaRPr>
          </a:p>
          <a:p>
            <a:pPr algn="l"/>
            <a:r>
              <a:rPr lang="en-GB" sz="1600" b="1" i="0" dirty="0">
                <a:solidFill>
                  <a:srgbClr val="08142D"/>
                </a:solidFill>
                <a:effectLst/>
                <a:latin typeface="Basis"/>
              </a:rPr>
              <a:t>If you work in social care, talk with someone who gets it.</a:t>
            </a:r>
          </a:p>
          <a:p>
            <a:pPr algn="l"/>
            <a:endParaRPr lang="en-GB" sz="1600" b="1" i="0" dirty="0">
              <a:solidFill>
                <a:srgbClr val="08142D"/>
              </a:solidFill>
              <a:effectLst/>
              <a:latin typeface="Basis"/>
            </a:endParaRPr>
          </a:p>
          <a:p>
            <a:pPr algn="l"/>
            <a:r>
              <a:rPr lang="en-GB" sz="1600" b="0" i="0" dirty="0">
                <a:solidFill>
                  <a:srgbClr val="08142D"/>
                </a:solidFill>
                <a:effectLst/>
                <a:latin typeface="Basis"/>
              </a:rPr>
              <a:t>For free, confidential, emotional support:</a:t>
            </a:r>
          </a:p>
          <a:p>
            <a:pPr algn="l">
              <a:buFont typeface="Arial" panose="020B0604020202020204" pitchFamily="34" charset="0"/>
              <a:buChar char="•"/>
            </a:pPr>
            <a:r>
              <a:rPr lang="en-GB" sz="1600" b="1" i="0" dirty="0">
                <a:solidFill>
                  <a:srgbClr val="08142D"/>
                </a:solidFill>
                <a:effectLst/>
                <a:latin typeface="Basis"/>
              </a:rPr>
              <a:t>Call 0300 303 4434</a:t>
            </a:r>
            <a:r>
              <a:rPr lang="en-GB" sz="1600" b="0" i="0" dirty="0">
                <a:solidFill>
                  <a:srgbClr val="08142D"/>
                </a:solidFill>
                <a:effectLst/>
                <a:latin typeface="Basis"/>
              </a:rPr>
              <a:t> from 8am to 8pm, 7 days a week, for trauma and bereavement support from Just B</a:t>
            </a:r>
          </a:p>
          <a:p>
            <a:pPr algn="l">
              <a:buFont typeface="Arial" panose="020B0604020202020204" pitchFamily="34" charset="0"/>
              <a:buChar char="•"/>
            </a:pPr>
            <a:r>
              <a:rPr lang="en-GB" sz="1600" b="1" i="0" dirty="0">
                <a:solidFill>
                  <a:srgbClr val="08142D"/>
                </a:solidFill>
                <a:effectLst/>
                <a:latin typeface="Basis"/>
              </a:rPr>
              <a:t>Text FRONTLINE to 85258</a:t>
            </a:r>
            <a:endParaRPr lang="en-GB" sz="1600" b="0" i="0" dirty="0">
              <a:solidFill>
                <a:srgbClr val="08142D"/>
              </a:solidFill>
              <a:effectLst/>
              <a:latin typeface="Basis"/>
            </a:endParaRPr>
          </a:p>
          <a:p>
            <a:pPr algn="l">
              <a:buFont typeface="Arial" panose="020B0604020202020204" pitchFamily="34" charset="0"/>
              <a:buChar char="•"/>
            </a:pPr>
            <a:r>
              <a:rPr lang="en-GB" sz="1600" b="0" i="0" dirty="0">
                <a:solidFill>
                  <a:srgbClr val="08142D"/>
                </a:solidFill>
                <a:effectLst/>
                <a:latin typeface="Basis"/>
              </a:rPr>
              <a:t>Or </a:t>
            </a:r>
            <a:r>
              <a:rPr lang="en-GB" sz="1600" b="1" i="0" dirty="0">
                <a:solidFill>
                  <a:srgbClr val="08142D"/>
                </a:solidFill>
                <a:effectLst/>
                <a:latin typeface="Basis"/>
              </a:rPr>
              <a:t>call 0800 069 6222</a:t>
            </a:r>
            <a:r>
              <a:rPr lang="en-GB" sz="1600" b="0" i="0" dirty="0">
                <a:solidFill>
                  <a:srgbClr val="08142D"/>
                </a:solidFill>
                <a:effectLst/>
                <a:latin typeface="Basis"/>
              </a:rPr>
              <a:t> from 7am to 11pm if you’re in England, or </a:t>
            </a:r>
            <a:r>
              <a:rPr lang="en-GB" sz="1600" b="1" i="0" dirty="0">
                <a:solidFill>
                  <a:srgbClr val="08142D"/>
                </a:solidFill>
                <a:effectLst/>
                <a:latin typeface="Basis"/>
              </a:rPr>
              <a:t>116 123</a:t>
            </a:r>
            <a:r>
              <a:rPr lang="en-GB" sz="1600" b="0" i="0" dirty="0">
                <a:solidFill>
                  <a:srgbClr val="08142D"/>
                </a:solidFill>
                <a:effectLst/>
                <a:latin typeface="Basis"/>
              </a:rPr>
              <a:t> any time if you’re elsewhere in the UK, to talk to Samaritans</a:t>
            </a:r>
          </a:p>
          <a:p>
            <a:pPr algn="l"/>
            <a:r>
              <a:rPr lang="en-GB" sz="1600" b="0" i="0" dirty="0">
                <a:solidFill>
                  <a:srgbClr val="08142D"/>
                </a:solidFill>
                <a:effectLst/>
                <a:latin typeface="Basis"/>
              </a:rPr>
              <a:t>All in confidence with trained volunteers.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62" y="5506742"/>
            <a:ext cx="1764035" cy="847563"/>
          </a:xfrm>
          <a:prstGeom prst="rect">
            <a:avLst/>
          </a:prstGeom>
        </p:spPr>
      </p:pic>
      <p:pic>
        <p:nvPicPr>
          <p:cNvPr id="16" name="Picture 1">
            <a:extLst>
              <a:ext uri="{FF2B5EF4-FFF2-40B4-BE49-F238E27FC236}">
                <a16:creationId xmlns:a16="http://schemas.microsoft.com/office/drawing/2014/main" xmlns="" id="{D73DC04F-0218-40ED-9CDB-82ACA35D19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771164" y="5651319"/>
            <a:ext cx="3138031" cy="9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When your mask comes off, take a deep breath">
            <a:extLst>
              <a:ext uri="{FF2B5EF4-FFF2-40B4-BE49-F238E27FC236}">
                <a16:creationId xmlns:a16="http://schemas.microsoft.com/office/drawing/2014/main" xmlns="" id="{81DCA921-2137-469B-A76B-39CCB1944A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1191" y="210620"/>
            <a:ext cx="3298004" cy="185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82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BAD6CF65BA968498A638381FABA93FC" ma:contentTypeVersion="21" ma:contentTypeDescription="Create a new document." ma:contentTypeScope="" ma:versionID="76cf561823ddd84c35fed51ece169c5d">
  <xsd:schema xmlns:xsd="http://www.w3.org/2001/XMLSchema" xmlns:xs="http://www.w3.org/2001/XMLSchema" xmlns:p="http://schemas.microsoft.com/office/2006/metadata/properties" xmlns:ns2="12819eb2-9bf4-42fd-bb60-dc9256fca03b" xmlns:ns3="ae2627dd-7330-4bd2-b111-519fcc11cffb" targetNamespace="http://schemas.microsoft.com/office/2006/metadata/properties" ma:root="true" ma:fieldsID="5d8ce3cca6b3dc94b1e032c782b38593" ns2:_="" ns3:_="">
    <xsd:import namespace="12819eb2-9bf4-42fd-bb60-dc9256fca03b"/>
    <xsd:import namespace="ae2627dd-7330-4bd2-b111-519fcc11cff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EventHashCode" minOccurs="0"/>
                <xsd:element ref="ns3:MediaServiceGenerationTime" minOccurs="0"/>
                <xsd:element ref="ns3:MediaServiceAutoKeyPoints" minOccurs="0"/>
                <xsd:element ref="ns3:MediaServiceKeyPoints" minOccurs="0"/>
                <xsd:element ref="ns3:Da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19eb2-9bf4-42fd-bb60-dc9256fca03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2627dd-7330-4bd2-b111-519fcc11cf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Date" ma:index="23" nillable="true" ma:displayName="Date" ma:format="DateTime" ma:internalName="Date">
      <xsd:simpleType>
        <xsd:restriction base="dms:DateTime"/>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ate xmlns="ae2627dd-7330-4bd2-b111-519fcc11cffb" xsi:nil="true"/>
    <_dlc_DocId xmlns="12819eb2-9bf4-42fd-bb60-dc9256fca03b">SERV-826447152-178021</_dlc_DocId>
    <_dlc_DocIdUrl xmlns="12819eb2-9bf4-42fd-bb60-dc9256fca03b">
      <Url>https://csucloudservices.sharepoint.com/teams/Serv_Red/_layouts/15/DocIdRedir.aspx?ID=SERV-826447152-178021</Url>
      <Description>SERV-826447152-178021</Description>
    </_dlc_DocIdUrl>
  </documentManagement>
</p:properties>
</file>

<file path=customXml/itemProps1.xml><?xml version="1.0" encoding="utf-8"?>
<ds:datastoreItem xmlns:ds="http://schemas.openxmlformats.org/officeDocument/2006/customXml" ds:itemID="{FC254607-DCF8-4229-BD5E-7B9E6FE9DE98}">
  <ds:schemaRefs>
    <ds:schemaRef ds:uri="http://schemas.microsoft.com/sharepoint/v3/contenttype/forms"/>
  </ds:schemaRefs>
</ds:datastoreItem>
</file>

<file path=customXml/itemProps2.xml><?xml version="1.0" encoding="utf-8"?>
<ds:datastoreItem xmlns:ds="http://schemas.openxmlformats.org/officeDocument/2006/customXml" ds:itemID="{48D8234A-44D1-4674-925F-1F66C506ED22}">
  <ds:schemaRefs>
    <ds:schemaRef ds:uri="http://schemas.microsoft.com/sharepoint/events"/>
  </ds:schemaRefs>
</ds:datastoreItem>
</file>

<file path=customXml/itemProps3.xml><?xml version="1.0" encoding="utf-8"?>
<ds:datastoreItem xmlns:ds="http://schemas.openxmlformats.org/officeDocument/2006/customXml" ds:itemID="{FE3FE80A-E16F-473B-A6FD-AD4584BB7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19eb2-9bf4-42fd-bb60-dc9256fca03b"/>
    <ds:schemaRef ds:uri="ae2627dd-7330-4bd2-b111-519fcc11c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7FD043E-177D-462B-A519-DAB8972D8959}">
  <ds:schemaRefs>
    <ds:schemaRef ds:uri="ae2627dd-7330-4bd2-b111-519fcc11cffb"/>
    <ds:schemaRef ds:uri="http://purl.org/dc/elements/1.1/"/>
    <ds:schemaRef ds:uri="http://schemas.microsoft.com/office/2006/metadata/properties"/>
    <ds:schemaRef ds:uri="http://purl.org/dc/terms/"/>
    <ds:schemaRef ds:uri="12819eb2-9bf4-42fd-bb60-dc9256fca03b"/>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3447</TotalTime>
  <Words>687</Words>
  <Application>Microsoft Office PowerPoint</Application>
  <PresentationFormat>Custom</PresentationFormat>
  <Paragraphs>104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Wellbeing Guidance and Resources for Social Care</vt:lpstr>
      <vt:lpstr>PowerPoint Presentation</vt:lpstr>
      <vt:lpstr>PowerPoint Presentation</vt:lpstr>
      <vt:lpstr>PowerPoint Presentation</vt:lpstr>
      <vt:lpstr>PowerPoint Presentation</vt:lpstr>
      <vt:lpstr>PowerPoint Presentation</vt:lpstr>
      <vt:lpstr>Wellbeing Resources </vt:lpstr>
      <vt:lpstr>Wellbeing Resources </vt:lpstr>
      <vt:lpstr>Our Frontline </vt:lpstr>
      <vt:lpstr>Bite size Wellbeing Resources </vt:lpstr>
      <vt:lpstr>Financial Wellbeing support from the Money Advice Service    </vt:lpstr>
      <vt:lpstr>Please email: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Agenda</dc:title>
  <dc:creator>Elizabeth Williams (MLCSU)</dc:creator>
  <cp:lastModifiedBy>Windows User</cp:lastModifiedBy>
  <cp:revision>21</cp:revision>
  <dcterms:created xsi:type="dcterms:W3CDTF">2020-06-30T15:00:12Z</dcterms:created>
  <dcterms:modified xsi:type="dcterms:W3CDTF">2021-11-12T07:10:01Z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0x0101000BAD6CF65BA968498A638381FABA93FC</vt:lpwstr>
  </property>
  <property fmtid="{D5CDD505-2E9C-101B-9397-08002B2CF9AE}" pid="3" name="_dlc_DocIdItemGuid">
    <vt:lpwstr>5ea1ff35-1f43-42e3-bdb8-526eeda1ba11</vt:lpwstr>
  </property>
</Properties>
</file>