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D7D95-520B-D76D-3279-7E2AE1EC7D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BCC7C7D-4386-9F6C-2924-76FCBABA8C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7E5D89-6C3C-B9D7-F93D-D692B4A033E5}"/>
              </a:ext>
            </a:extLst>
          </p:cNvPr>
          <p:cNvSpPr>
            <a:spLocks noGrp="1"/>
          </p:cNvSpPr>
          <p:nvPr>
            <p:ph type="dt" sz="half" idx="10"/>
          </p:nvPr>
        </p:nvSpPr>
        <p:spPr/>
        <p:txBody>
          <a:bodyPr/>
          <a:lstStyle/>
          <a:p>
            <a:fld id="{EBE7C298-377A-48C1-A273-D8A2C8505E2D}" type="datetimeFigureOut">
              <a:rPr lang="en-GB" smtClean="0"/>
              <a:t>16/06/2023</a:t>
            </a:fld>
            <a:endParaRPr lang="en-GB"/>
          </a:p>
        </p:txBody>
      </p:sp>
      <p:sp>
        <p:nvSpPr>
          <p:cNvPr id="5" name="Footer Placeholder 4">
            <a:extLst>
              <a:ext uri="{FF2B5EF4-FFF2-40B4-BE49-F238E27FC236}">
                <a16:creationId xmlns:a16="http://schemas.microsoft.com/office/drawing/2014/main" id="{B6304D38-9011-23A3-CD76-26D062406C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DAF5B0-82B4-5631-97B8-2ABF8EA5306C}"/>
              </a:ext>
            </a:extLst>
          </p:cNvPr>
          <p:cNvSpPr>
            <a:spLocks noGrp="1"/>
          </p:cNvSpPr>
          <p:nvPr>
            <p:ph type="sldNum" sz="quarter" idx="12"/>
          </p:nvPr>
        </p:nvSpPr>
        <p:spPr/>
        <p:txBody>
          <a:bodyPr/>
          <a:lstStyle/>
          <a:p>
            <a:fld id="{95DE61BB-73FE-4388-B7CF-6288A7F9B87E}" type="slidenum">
              <a:rPr lang="en-GB" smtClean="0"/>
              <a:t>‹#›</a:t>
            </a:fld>
            <a:endParaRPr lang="en-GB"/>
          </a:p>
        </p:txBody>
      </p:sp>
    </p:spTree>
    <p:extLst>
      <p:ext uri="{BB962C8B-B14F-4D97-AF65-F5344CB8AC3E}">
        <p14:creationId xmlns:p14="http://schemas.microsoft.com/office/powerpoint/2010/main" val="1342894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0B348-DC91-22D2-ADE0-F43DAD5295F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81FDA3-1644-6855-054C-66E7BA5AEF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A70A4E-1BC5-CD36-1945-AFD634595DC1}"/>
              </a:ext>
            </a:extLst>
          </p:cNvPr>
          <p:cNvSpPr>
            <a:spLocks noGrp="1"/>
          </p:cNvSpPr>
          <p:nvPr>
            <p:ph type="dt" sz="half" idx="10"/>
          </p:nvPr>
        </p:nvSpPr>
        <p:spPr/>
        <p:txBody>
          <a:bodyPr/>
          <a:lstStyle/>
          <a:p>
            <a:fld id="{EBE7C298-377A-48C1-A273-D8A2C8505E2D}" type="datetimeFigureOut">
              <a:rPr lang="en-GB" smtClean="0"/>
              <a:t>16/06/2023</a:t>
            </a:fld>
            <a:endParaRPr lang="en-GB"/>
          </a:p>
        </p:txBody>
      </p:sp>
      <p:sp>
        <p:nvSpPr>
          <p:cNvPr id="5" name="Footer Placeholder 4">
            <a:extLst>
              <a:ext uri="{FF2B5EF4-FFF2-40B4-BE49-F238E27FC236}">
                <a16:creationId xmlns:a16="http://schemas.microsoft.com/office/drawing/2014/main" id="{3B0A0A58-B5B3-2502-8C35-23EA5CAE28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4291B1-D682-3072-F787-82FA9E44A541}"/>
              </a:ext>
            </a:extLst>
          </p:cNvPr>
          <p:cNvSpPr>
            <a:spLocks noGrp="1"/>
          </p:cNvSpPr>
          <p:nvPr>
            <p:ph type="sldNum" sz="quarter" idx="12"/>
          </p:nvPr>
        </p:nvSpPr>
        <p:spPr/>
        <p:txBody>
          <a:bodyPr/>
          <a:lstStyle/>
          <a:p>
            <a:fld id="{95DE61BB-73FE-4388-B7CF-6288A7F9B87E}" type="slidenum">
              <a:rPr lang="en-GB" smtClean="0"/>
              <a:t>‹#›</a:t>
            </a:fld>
            <a:endParaRPr lang="en-GB"/>
          </a:p>
        </p:txBody>
      </p:sp>
    </p:spTree>
    <p:extLst>
      <p:ext uri="{BB962C8B-B14F-4D97-AF65-F5344CB8AC3E}">
        <p14:creationId xmlns:p14="http://schemas.microsoft.com/office/powerpoint/2010/main" val="162462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4FA005-8C20-5ECE-E6EC-DC30288669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7702EA-94AE-F36A-B5ED-09B8BA19CC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0654E3-1994-0AA8-A869-FAAD01353E6E}"/>
              </a:ext>
            </a:extLst>
          </p:cNvPr>
          <p:cNvSpPr>
            <a:spLocks noGrp="1"/>
          </p:cNvSpPr>
          <p:nvPr>
            <p:ph type="dt" sz="half" idx="10"/>
          </p:nvPr>
        </p:nvSpPr>
        <p:spPr/>
        <p:txBody>
          <a:bodyPr/>
          <a:lstStyle/>
          <a:p>
            <a:fld id="{EBE7C298-377A-48C1-A273-D8A2C8505E2D}" type="datetimeFigureOut">
              <a:rPr lang="en-GB" smtClean="0"/>
              <a:t>16/06/2023</a:t>
            </a:fld>
            <a:endParaRPr lang="en-GB"/>
          </a:p>
        </p:txBody>
      </p:sp>
      <p:sp>
        <p:nvSpPr>
          <p:cNvPr id="5" name="Footer Placeholder 4">
            <a:extLst>
              <a:ext uri="{FF2B5EF4-FFF2-40B4-BE49-F238E27FC236}">
                <a16:creationId xmlns:a16="http://schemas.microsoft.com/office/drawing/2014/main" id="{633A3203-54E1-BC5D-6C47-C339FAC93D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CA713D-C055-148D-E805-343D5A8D5BC9}"/>
              </a:ext>
            </a:extLst>
          </p:cNvPr>
          <p:cNvSpPr>
            <a:spLocks noGrp="1"/>
          </p:cNvSpPr>
          <p:nvPr>
            <p:ph type="sldNum" sz="quarter" idx="12"/>
          </p:nvPr>
        </p:nvSpPr>
        <p:spPr/>
        <p:txBody>
          <a:bodyPr/>
          <a:lstStyle/>
          <a:p>
            <a:fld id="{95DE61BB-73FE-4388-B7CF-6288A7F9B87E}" type="slidenum">
              <a:rPr lang="en-GB" smtClean="0"/>
              <a:t>‹#›</a:t>
            </a:fld>
            <a:endParaRPr lang="en-GB"/>
          </a:p>
        </p:txBody>
      </p:sp>
    </p:spTree>
    <p:extLst>
      <p:ext uri="{BB962C8B-B14F-4D97-AF65-F5344CB8AC3E}">
        <p14:creationId xmlns:p14="http://schemas.microsoft.com/office/powerpoint/2010/main" val="2636592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BD59-D81E-8DB1-78B9-34EE132CD2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9D750A-8D2F-1C17-6835-26EBA5CD33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F6EBA0-421A-0922-6115-A126AC6C030B}"/>
              </a:ext>
            </a:extLst>
          </p:cNvPr>
          <p:cNvSpPr>
            <a:spLocks noGrp="1"/>
          </p:cNvSpPr>
          <p:nvPr>
            <p:ph type="dt" sz="half" idx="10"/>
          </p:nvPr>
        </p:nvSpPr>
        <p:spPr/>
        <p:txBody>
          <a:bodyPr/>
          <a:lstStyle/>
          <a:p>
            <a:fld id="{EBE7C298-377A-48C1-A273-D8A2C8505E2D}" type="datetimeFigureOut">
              <a:rPr lang="en-GB" smtClean="0"/>
              <a:t>16/06/2023</a:t>
            </a:fld>
            <a:endParaRPr lang="en-GB"/>
          </a:p>
        </p:txBody>
      </p:sp>
      <p:sp>
        <p:nvSpPr>
          <p:cNvPr id="5" name="Footer Placeholder 4">
            <a:extLst>
              <a:ext uri="{FF2B5EF4-FFF2-40B4-BE49-F238E27FC236}">
                <a16:creationId xmlns:a16="http://schemas.microsoft.com/office/drawing/2014/main" id="{1F431018-DAAA-8774-452D-24A716D7A9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60CCEB-4428-084D-760F-898CBF878DF0}"/>
              </a:ext>
            </a:extLst>
          </p:cNvPr>
          <p:cNvSpPr>
            <a:spLocks noGrp="1"/>
          </p:cNvSpPr>
          <p:nvPr>
            <p:ph type="sldNum" sz="quarter" idx="12"/>
          </p:nvPr>
        </p:nvSpPr>
        <p:spPr/>
        <p:txBody>
          <a:bodyPr/>
          <a:lstStyle/>
          <a:p>
            <a:fld id="{95DE61BB-73FE-4388-B7CF-6288A7F9B87E}" type="slidenum">
              <a:rPr lang="en-GB" smtClean="0"/>
              <a:t>‹#›</a:t>
            </a:fld>
            <a:endParaRPr lang="en-GB"/>
          </a:p>
        </p:txBody>
      </p:sp>
    </p:spTree>
    <p:extLst>
      <p:ext uri="{BB962C8B-B14F-4D97-AF65-F5344CB8AC3E}">
        <p14:creationId xmlns:p14="http://schemas.microsoft.com/office/powerpoint/2010/main" val="354615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4AA12-3DC9-1DE7-F88D-307692B534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77CB659-79C4-660D-A2E6-E58D97280B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7A10AD-BA17-F210-8BAE-9FDC404430B8}"/>
              </a:ext>
            </a:extLst>
          </p:cNvPr>
          <p:cNvSpPr>
            <a:spLocks noGrp="1"/>
          </p:cNvSpPr>
          <p:nvPr>
            <p:ph type="dt" sz="half" idx="10"/>
          </p:nvPr>
        </p:nvSpPr>
        <p:spPr/>
        <p:txBody>
          <a:bodyPr/>
          <a:lstStyle/>
          <a:p>
            <a:fld id="{EBE7C298-377A-48C1-A273-D8A2C8505E2D}" type="datetimeFigureOut">
              <a:rPr lang="en-GB" smtClean="0"/>
              <a:t>16/06/2023</a:t>
            </a:fld>
            <a:endParaRPr lang="en-GB"/>
          </a:p>
        </p:txBody>
      </p:sp>
      <p:sp>
        <p:nvSpPr>
          <p:cNvPr id="5" name="Footer Placeholder 4">
            <a:extLst>
              <a:ext uri="{FF2B5EF4-FFF2-40B4-BE49-F238E27FC236}">
                <a16:creationId xmlns:a16="http://schemas.microsoft.com/office/drawing/2014/main" id="{74593219-02BC-6259-EA5E-1CF7BE648D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82401C-038E-34D9-2F8B-6C82EF494460}"/>
              </a:ext>
            </a:extLst>
          </p:cNvPr>
          <p:cNvSpPr>
            <a:spLocks noGrp="1"/>
          </p:cNvSpPr>
          <p:nvPr>
            <p:ph type="sldNum" sz="quarter" idx="12"/>
          </p:nvPr>
        </p:nvSpPr>
        <p:spPr/>
        <p:txBody>
          <a:bodyPr/>
          <a:lstStyle/>
          <a:p>
            <a:fld id="{95DE61BB-73FE-4388-B7CF-6288A7F9B87E}" type="slidenum">
              <a:rPr lang="en-GB" smtClean="0"/>
              <a:t>‹#›</a:t>
            </a:fld>
            <a:endParaRPr lang="en-GB"/>
          </a:p>
        </p:txBody>
      </p:sp>
    </p:spTree>
    <p:extLst>
      <p:ext uri="{BB962C8B-B14F-4D97-AF65-F5344CB8AC3E}">
        <p14:creationId xmlns:p14="http://schemas.microsoft.com/office/powerpoint/2010/main" val="3321324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FB294-359B-3BFB-153C-F203FEC162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8AEF8B-1A1C-8E7E-CFF8-1D58A4CC38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02402D0-C477-75DE-0932-7FA29F9D94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A105027-175D-88E7-8CF6-AA060E14797D}"/>
              </a:ext>
            </a:extLst>
          </p:cNvPr>
          <p:cNvSpPr>
            <a:spLocks noGrp="1"/>
          </p:cNvSpPr>
          <p:nvPr>
            <p:ph type="dt" sz="half" idx="10"/>
          </p:nvPr>
        </p:nvSpPr>
        <p:spPr/>
        <p:txBody>
          <a:bodyPr/>
          <a:lstStyle/>
          <a:p>
            <a:fld id="{EBE7C298-377A-48C1-A273-D8A2C8505E2D}" type="datetimeFigureOut">
              <a:rPr lang="en-GB" smtClean="0"/>
              <a:t>16/06/2023</a:t>
            </a:fld>
            <a:endParaRPr lang="en-GB"/>
          </a:p>
        </p:txBody>
      </p:sp>
      <p:sp>
        <p:nvSpPr>
          <p:cNvPr id="6" name="Footer Placeholder 5">
            <a:extLst>
              <a:ext uri="{FF2B5EF4-FFF2-40B4-BE49-F238E27FC236}">
                <a16:creationId xmlns:a16="http://schemas.microsoft.com/office/drawing/2014/main" id="{DE0D802F-CBD7-3B31-B009-531F54498A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EC1012-262E-B96A-F456-B1C563199CD1}"/>
              </a:ext>
            </a:extLst>
          </p:cNvPr>
          <p:cNvSpPr>
            <a:spLocks noGrp="1"/>
          </p:cNvSpPr>
          <p:nvPr>
            <p:ph type="sldNum" sz="quarter" idx="12"/>
          </p:nvPr>
        </p:nvSpPr>
        <p:spPr/>
        <p:txBody>
          <a:bodyPr/>
          <a:lstStyle/>
          <a:p>
            <a:fld id="{95DE61BB-73FE-4388-B7CF-6288A7F9B87E}" type="slidenum">
              <a:rPr lang="en-GB" smtClean="0"/>
              <a:t>‹#›</a:t>
            </a:fld>
            <a:endParaRPr lang="en-GB"/>
          </a:p>
        </p:txBody>
      </p:sp>
    </p:spTree>
    <p:extLst>
      <p:ext uri="{BB962C8B-B14F-4D97-AF65-F5344CB8AC3E}">
        <p14:creationId xmlns:p14="http://schemas.microsoft.com/office/powerpoint/2010/main" val="316783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E36C4-B0CE-7DC7-6A88-1D0F719A506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834665-DD67-49F4-3387-B300B5F456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9CDD90-4D8D-2DD4-3682-A1A67133DE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33DD0C4-009D-7A81-32F7-8FFB6C042F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943B37-FD3C-5469-FB5E-43AEBFF86C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E597A4A-0730-9513-A777-4811DA93CA58}"/>
              </a:ext>
            </a:extLst>
          </p:cNvPr>
          <p:cNvSpPr>
            <a:spLocks noGrp="1"/>
          </p:cNvSpPr>
          <p:nvPr>
            <p:ph type="dt" sz="half" idx="10"/>
          </p:nvPr>
        </p:nvSpPr>
        <p:spPr/>
        <p:txBody>
          <a:bodyPr/>
          <a:lstStyle/>
          <a:p>
            <a:fld id="{EBE7C298-377A-48C1-A273-D8A2C8505E2D}" type="datetimeFigureOut">
              <a:rPr lang="en-GB" smtClean="0"/>
              <a:t>16/06/2023</a:t>
            </a:fld>
            <a:endParaRPr lang="en-GB"/>
          </a:p>
        </p:txBody>
      </p:sp>
      <p:sp>
        <p:nvSpPr>
          <p:cNvPr id="8" name="Footer Placeholder 7">
            <a:extLst>
              <a:ext uri="{FF2B5EF4-FFF2-40B4-BE49-F238E27FC236}">
                <a16:creationId xmlns:a16="http://schemas.microsoft.com/office/drawing/2014/main" id="{69E66AB7-5B80-0ECF-6419-F3989DD7EC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B49F6AD-6962-BC6A-81C1-228581BAC122}"/>
              </a:ext>
            </a:extLst>
          </p:cNvPr>
          <p:cNvSpPr>
            <a:spLocks noGrp="1"/>
          </p:cNvSpPr>
          <p:nvPr>
            <p:ph type="sldNum" sz="quarter" idx="12"/>
          </p:nvPr>
        </p:nvSpPr>
        <p:spPr/>
        <p:txBody>
          <a:bodyPr/>
          <a:lstStyle/>
          <a:p>
            <a:fld id="{95DE61BB-73FE-4388-B7CF-6288A7F9B87E}" type="slidenum">
              <a:rPr lang="en-GB" smtClean="0"/>
              <a:t>‹#›</a:t>
            </a:fld>
            <a:endParaRPr lang="en-GB"/>
          </a:p>
        </p:txBody>
      </p:sp>
    </p:spTree>
    <p:extLst>
      <p:ext uri="{BB962C8B-B14F-4D97-AF65-F5344CB8AC3E}">
        <p14:creationId xmlns:p14="http://schemas.microsoft.com/office/powerpoint/2010/main" val="205555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962C4-E4C8-1826-BCB4-AAD05FB3B4C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E10443B-6F76-9E2D-A46A-C566B0E5BD0B}"/>
              </a:ext>
            </a:extLst>
          </p:cNvPr>
          <p:cNvSpPr>
            <a:spLocks noGrp="1"/>
          </p:cNvSpPr>
          <p:nvPr>
            <p:ph type="dt" sz="half" idx="10"/>
          </p:nvPr>
        </p:nvSpPr>
        <p:spPr/>
        <p:txBody>
          <a:bodyPr/>
          <a:lstStyle/>
          <a:p>
            <a:fld id="{EBE7C298-377A-48C1-A273-D8A2C8505E2D}" type="datetimeFigureOut">
              <a:rPr lang="en-GB" smtClean="0"/>
              <a:t>16/06/2023</a:t>
            </a:fld>
            <a:endParaRPr lang="en-GB"/>
          </a:p>
        </p:txBody>
      </p:sp>
      <p:sp>
        <p:nvSpPr>
          <p:cNvPr id="4" name="Footer Placeholder 3">
            <a:extLst>
              <a:ext uri="{FF2B5EF4-FFF2-40B4-BE49-F238E27FC236}">
                <a16:creationId xmlns:a16="http://schemas.microsoft.com/office/drawing/2014/main" id="{68FA5B7F-6A4F-0387-B37A-D509ADA697F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39EAF4E-9F6C-057A-E8F4-527531CB381A}"/>
              </a:ext>
            </a:extLst>
          </p:cNvPr>
          <p:cNvSpPr>
            <a:spLocks noGrp="1"/>
          </p:cNvSpPr>
          <p:nvPr>
            <p:ph type="sldNum" sz="quarter" idx="12"/>
          </p:nvPr>
        </p:nvSpPr>
        <p:spPr/>
        <p:txBody>
          <a:bodyPr/>
          <a:lstStyle/>
          <a:p>
            <a:fld id="{95DE61BB-73FE-4388-B7CF-6288A7F9B87E}" type="slidenum">
              <a:rPr lang="en-GB" smtClean="0"/>
              <a:t>‹#›</a:t>
            </a:fld>
            <a:endParaRPr lang="en-GB"/>
          </a:p>
        </p:txBody>
      </p:sp>
    </p:spTree>
    <p:extLst>
      <p:ext uri="{BB962C8B-B14F-4D97-AF65-F5344CB8AC3E}">
        <p14:creationId xmlns:p14="http://schemas.microsoft.com/office/powerpoint/2010/main" val="2420493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996663-CCCD-3C2C-46C2-F3EB6518CF63}"/>
              </a:ext>
            </a:extLst>
          </p:cNvPr>
          <p:cNvSpPr>
            <a:spLocks noGrp="1"/>
          </p:cNvSpPr>
          <p:nvPr>
            <p:ph type="dt" sz="half" idx="10"/>
          </p:nvPr>
        </p:nvSpPr>
        <p:spPr/>
        <p:txBody>
          <a:bodyPr/>
          <a:lstStyle/>
          <a:p>
            <a:fld id="{EBE7C298-377A-48C1-A273-D8A2C8505E2D}" type="datetimeFigureOut">
              <a:rPr lang="en-GB" smtClean="0"/>
              <a:t>16/06/2023</a:t>
            </a:fld>
            <a:endParaRPr lang="en-GB"/>
          </a:p>
        </p:txBody>
      </p:sp>
      <p:sp>
        <p:nvSpPr>
          <p:cNvPr id="3" name="Footer Placeholder 2">
            <a:extLst>
              <a:ext uri="{FF2B5EF4-FFF2-40B4-BE49-F238E27FC236}">
                <a16:creationId xmlns:a16="http://schemas.microsoft.com/office/drawing/2014/main" id="{E31A6402-5B59-4E96-021F-64395042285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63ACD1F-DA73-DD2D-A961-9F62A1FDD451}"/>
              </a:ext>
            </a:extLst>
          </p:cNvPr>
          <p:cNvSpPr>
            <a:spLocks noGrp="1"/>
          </p:cNvSpPr>
          <p:nvPr>
            <p:ph type="sldNum" sz="quarter" idx="12"/>
          </p:nvPr>
        </p:nvSpPr>
        <p:spPr/>
        <p:txBody>
          <a:bodyPr/>
          <a:lstStyle/>
          <a:p>
            <a:fld id="{95DE61BB-73FE-4388-B7CF-6288A7F9B87E}" type="slidenum">
              <a:rPr lang="en-GB" smtClean="0"/>
              <a:t>‹#›</a:t>
            </a:fld>
            <a:endParaRPr lang="en-GB"/>
          </a:p>
        </p:txBody>
      </p:sp>
    </p:spTree>
    <p:extLst>
      <p:ext uri="{BB962C8B-B14F-4D97-AF65-F5344CB8AC3E}">
        <p14:creationId xmlns:p14="http://schemas.microsoft.com/office/powerpoint/2010/main" val="454804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1F511-B0E5-4913-8E4B-C07253B971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E720996-5899-B1F6-D619-707D280777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15B8B00-415C-816F-B464-0268B6E726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B01A7-7133-3448-8C8C-66A3719A9A81}"/>
              </a:ext>
            </a:extLst>
          </p:cNvPr>
          <p:cNvSpPr>
            <a:spLocks noGrp="1"/>
          </p:cNvSpPr>
          <p:nvPr>
            <p:ph type="dt" sz="half" idx="10"/>
          </p:nvPr>
        </p:nvSpPr>
        <p:spPr/>
        <p:txBody>
          <a:bodyPr/>
          <a:lstStyle/>
          <a:p>
            <a:fld id="{EBE7C298-377A-48C1-A273-D8A2C8505E2D}" type="datetimeFigureOut">
              <a:rPr lang="en-GB" smtClean="0"/>
              <a:t>16/06/2023</a:t>
            </a:fld>
            <a:endParaRPr lang="en-GB"/>
          </a:p>
        </p:txBody>
      </p:sp>
      <p:sp>
        <p:nvSpPr>
          <p:cNvPr id="6" name="Footer Placeholder 5">
            <a:extLst>
              <a:ext uri="{FF2B5EF4-FFF2-40B4-BE49-F238E27FC236}">
                <a16:creationId xmlns:a16="http://schemas.microsoft.com/office/drawing/2014/main" id="{71717503-5829-41C5-3076-07BF6DCAD6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B44B0F-C007-E643-F786-0C1B11D2A24E}"/>
              </a:ext>
            </a:extLst>
          </p:cNvPr>
          <p:cNvSpPr>
            <a:spLocks noGrp="1"/>
          </p:cNvSpPr>
          <p:nvPr>
            <p:ph type="sldNum" sz="quarter" idx="12"/>
          </p:nvPr>
        </p:nvSpPr>
        <p:spPr/>
        <p:txBody>
          <a:bodyPr/>
          <a:lstStyle/>
          <a:p>
            <a:fld id="{95DE61BB-73FE-4388-B7CF-6288A7F9B87E}" type="slidenum">
              <a:rPr lang="en-GB" smtClean="0"/>
              <a:t>‹#›</a:t>
            </a:fld>
            <a:endParaRPr lang="en-GB"/>
          </a:p>
        </p:txBody>
      </p:sp>
    </p:spTree>
    <p:extLst>
      <p:ext uri="{BB962C8B-B14F-4D97-AF65-F5344CB8AC3E}">
        <p14:creationId xmlns:p14="http://schemas.microsoft.com/office/powerpoint/2010/main" val="211534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10D52-88CE-5F8D-E860-927C89E686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57D757-26C9-F274-F00F-CFA63B4FB9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3B1F356-CF5E-5B6F-5115-D0C4D06AD8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070F60-255F-50C7-47C1-E03CDDD29D90}"/>
              </a:ext>
            </a:extLst>
          </p:cNvPr>
          <p:cNvSpPr>
            <a:spLocks noGrp="1"/>
          </p:cNvSpPr>
          <p:nvPr>
            <p:ph type="dt" sz="half" idx="10"/>
          </p:nvPr>
        </p:nvSpPr>
        <p:spPr/>
        <p:txBody>
          <a:bodyPr/>
          <a:lstStyle/>
          <a:p>
            <a:fld id="{EBE7C298-377A-48C1-A273-D8A2C8505E2D}" type="datetimeFigureOut">
              <a:rPr lang="en-GB" smtClean="0"/>
              <a:t>16/06/2023</a:t>
            </a:fld>
            <a:endParaRPr lang="en-GB"/>
          </a:p>
        </p:txBody>
      </p:sp>
      <p:sp>
        <p:nvSpPr>
          <p:cNvPr id="6" name="Footer Placeholder 5">
            <a:extLst>
              <a:ext uri="{FF2B5EF4-FFF2-40B4-BE49-F238E27FC236}">
                <a16:creationId xmlns:a16="http://schemas.microsoft.com/office/drawing/2014/main" id="{A9DD2EC3-F1E4-5E4B-A252-FF557EDC60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4D5B25-5EF0-19EA-7755-BCA7B240D242}"/>
              </a:ext>
            </a:extLst>
          </p:cNvPr>
          <p:cNvSpPr>
            <a:spLocks noGrp="1"/>
          </p:cNvSpPr>
          <p:nvPr>
            <p:ph type="sldNum" sz="quarter" idx="12"/>
          </p:nvPr>
        </p:nvSpPr>
        <p:spPr/>
        <p:txBody>
          <a:bodyPr/>
          <a:lstStyle/>
          <a:p>
            <a:fld id="{95DE61BB-73FE-4388-B7CF-6288A7F9B87E}" type="slidenum">
              <a:rPr lang="en-GB" smtClean="0"/>
              <a:t>‹#›</a:t>
            </a:fld>
            <a:endParaRPr lang="en-GB"/>
          </a:p>
        </p:txBody>
      </p:sp>
    </p:spTree>
    <p:extLst>
      <p:ext uri="{BB962C8B-B14F-4D97-AF65-F5344CB8AC3E}">
        <p14:creationId xmlns:p14="http://schemas.microsoft.com/office/powerpoint/2010/main" val="50773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ADAADC-2E58-A64F-DE4A-9593AD388F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83119B-68AC-5CCB-1856-C0DE75CC29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B32311-82CE-8205-B88C-E983BE6413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7C298-377A-48C1-A273-D8A2C8505E2D}" type="datetimeFigureOut">
              <a:rPr lang="en-GB" smtClean="0"/>
              <a:t>16/06/2023</a:t>
            </a:fld>
            <a:endParaRPr lang="en-GB"/>
          </a:p>
        </p:txBody>
      </p:sp>
      <p:sp>
        <p:nvSpPr>
          <p:cNvPr id="5" name="Footer Placeholder 4">
            <a:extLst>
              <a:ext uri="{FF2B5EF4-FFF2-40B4-BE49-F238E27FC236}">
                <a16:creationId xmlns:a16="http://schemas.microsoft.com/office/drawing/2014/main" id="{E16DBAB3-7590-9D2D-DFC0-2BD655A002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3F5F392-CBA8-FB7D-59FD-DCB158B899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E61BB-73FE-4388-B7CF-6288A7F9B87E}" type="slidenum">
              <a:rPr lang="en-GB" smtClean="0"/>
              <a:t>‹#›</a:t>
            </a:fld>
            <a:endParaRPr lang="en-GB"/>
          </a:p>
        </p:txBody>
      </p:sp>
    </p:spTree>
    <p:extLst>
      <p:ext uri="{BB962C8B-B14F-4D97-AF65-F5344CB8AC3E}">
        <p14:creationId xmlns:p14="http://schemas.microsoft.com/office/powerpoint/2010/main" val="3799583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sor.org/news/people/dr-lisa-ashmore-appointed-to-clinical-academic-rol" TargetMode="External"/><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9831-B71F-4ABF-8D30-88493E4DAB1B}"/>
              </a:ext>
            </a:extLst>
          </p:cNvPr>
          <p:cNvSpPr>
            <a:spLocks noGrp="1"/>
          </p:cNvSpPr>
          <p:nvPr>
            <p:ph type="ctrTitle"/>
          </p:nvPr>
        </p:nvSpPr>
        <p:spPr>
          <a:xfrm>
            <a:off x="1744395" y="285632"/>
            <a:ext cx="9144000" cy="554037"/>
          </a:xfrm>
        </p:spPr>
        <p:txBody>
          <a:bodyPr>
            <a:normAutofit/>
          </a:bodyPr>
          <a:lstStyle/>
          <a:p>
            <a:r>
              <a:rPr lang="en-GB" sz="2800" b="1" dirty="0"/>
              <a:t>Radiography Celebration Day </a:t>
            </a:r>
          </a:p>
        </p:txBody>
      </p:sp>
      <p:sp>
        <p:nvSpPr>
          <p:cNvPr id="11" name="Speech Bubble: Rectangle with Corners Rounded 10">
            <a:extLst>
              <a:ext uri="{FF2B5EF4-FFF2-40B4-BE49-F238E27FC236}">
                <a16:creationId xmlns:a16="http://schemas.microsoft.com/office/drawing/2014/main" id="{5F68BCEB-78EC-4A01-9F4F-34BA48BE3ECE}"/>
              </a:ext>
            </a:extLst>
          </p:cNvPr>
          <p:cNvSpPr/>
          <p:nvPr/>
        </p:nvSpPr>
        <p:spPr>
          <a:xfrm>
            <a:off x="109436" y="989820"/>
            <a:ext cx="11973128" cy="2228780"/>
          </a:xfrm>
          <a:prstGeom prst="wedgeRoundRectCallout">
            <a:avLst>
              <a:gd name="adj1" fmla="val -31407"/>
              <a:gd name="adj2" fmla="val 65776"/>
              <a:gd name="adj3" fmla="val 16667"/>
            </a:avLst>
          </a:prstGeom>
          <a:solidFill>
            <a:schemeClr val="accent1">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 wanted a change in my career pathway and wanted to better myself. So I decided to follow my ambition to become a radiographer </a:t>
            </a:r>
          </a:p>
          <a:p>
            <a:r>
              <a:rPr lang="en-GB" dirty="0">
                <a:solidFill>
                  <a:schemeClr val="tx1"/>
                </a:solidFill>
              </a:rPr>
              <a:t>I trained at  Bradford Royal Infirmary and worked in an Xray department for 20 years and 7 years ago a vacancy came up in  the angiogram team and I decided to move across and I have been there ever since.</a:t>
            </a:r>
          </a:p>
          <a:p>
            <a:r>
              <a:rPr lang="en-GB" dirty="0">
                <a:solidFill>
                  <a:schemeClr val="tx1"/>
                </a:solidFill>
              </a:rPr>
              <a:t>I screen vascular patients who are having treatment to improve circulation from having narrowed/blocked arteries and screening patient who need to have lines, stents inserted. </a:t>
            </a:r>
          </a:p>
        </p:txBody>
      </p:sp>
      <p:sp>
        <p:nvSpPr>
          <p:cNvPr id="15" name="Speech Bubble: Rectangle with Corners Rounded 14">
            <a:extLst>
              <a:ext uri="{FF2B5EF4-FFF2-40B4-BE49-F238E27FC236}">
                <a16:creationId xmlns:a16="http://schemas.microsoft.com/office/drawing/2014/main" id="{BF355715-07E9-432F-B98C-8B621D27CE93}"/>
              </a:ext>
            </a:extLst>
          </p:cNvPr>
          <p:cNvSpPr/>
          <p:nvPr/>
        </p:nvSpPr>
        <p:spPr>
          <a:xfrm>
            <a:off x="3144644" y="3653983"/>
            <a:ext cx="8937920" cy="1139997"/>
          </a:xfrm>
          <a:prstGeom prst="wedgeRoundRectCallout">
            <a:avLst>
              <a:gd name="adj1" fmla="val -55096"/>
              <a:gd name="adj2" fmla="val 24046"/>
              <a:gd name="adj3" fmla="val 16667"/>
            </a:avLst>
          </a:prstGeom>
          <a:gradFill>
            <a:gsLst>
              <a:gs pos="0">
                <a:schemeClr val="accent1">
                  <a:lumMod val="20000"/>
                  <a:lumOff val="80000"/>
                </a:schemeClr>
              </a:gs>
              <a:gs pos="40000">
                <a:schemeClr val="accent3">
                  <a:lumMod val="45000"/>
                  <a:lumOff val="55000"/>
                </a:schemeClr>
              </a:gs>
              <a:gs pos="6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6" name="TextBox 15">
            <a:extLst>
              <a:ext uri="{FF2B5EF4-FFF2-40B4-BE49-F238E27FC236}">
                <a16:creationId xmlns:a16="http://schemas.microsoft.com/office/drawing/2014/main" id="{151FE73D-6F2C-474A-A3A7-C39FA90A5A31}"/>
              </a:ext>
            </a:extLst>
          </p:cNvPr>
          <p:cNvSpPr txBox="1"/>
          <p:nvPr/>
        </p:nvSpPr>
        <p:spPr>
          <a:xfrm>
            <a:off x="181104" y="5995142"/>
            <a:ext cx="4347252" cy="646331"/>
          </a:xfrm>
          <a:prstGeom prst="rect">
            <a:avLst/>
          </a:prstGeom>
          <a:noFill/>
        </p:spPr>
        <p:txBody>
          <a:bodyPr wrap="square" rtlCol="0">
            <a:spAutoFit/>
          </a:bodyPr>
          <a:lstStyle/>
          <a:p>
            <a:r>
              <a:rPr lang="en-GB" dirty="0"/>
              <a:t>Sherly Walsh</a:t>
            </a:r>
          </a:p>
          <a:p>
            <a:r>
              <a:rPr lang="en-GB" dirty="0"/>
              <a:t>Interventional Radiographer</a:t>
            </a:r>
          </a:p>
        </p:txBody>
      </p:sp>
      <p:sp>
        <p:nvSpPr>
          <p:cNvPr id="17" name="TextBox 16">
            <a:extLst>
              <a:ext uri="{FF2B5EF4-FFF2-40B4-BE49-F238E27FC236}">
                <a16:creationId xmlns:a16="http://schemas.microsoft.com/office/drawing/2014/main" id="{815ED4EA-F3CD-4133-B00F-710551B2658D}"/>
              </a:ext>
            </a:extLst>
          </p:cNvPr>
          <p:cNvSpPr txBox="1"/>
          <p:nvPr/>
        </p:nvSpPr>
        <p:spPr>
          <a:xfrm>
            <a:off x="3278459" y="3685837"/>
            <a:ext cx="8809462" cy="923330"/>
          </a:xfrm>
          <a:prstGeom prst="rect">
            <a:avLst/>
          </a:prstGeom>
          <a:noFill/>
        </p:spPr>
        <p:txBody>
          <a:bodyPr wrap="square" rtlCol="0">
            <a:spAutoFit/>
          </a:bodyPr>
          <a:lstStyle/>
          <a:p>
            <a:r>
              <a:rPr lang="en-GB" b="1" dirty="0"/>
              <a:t>What’s the best thing about being an Radiographer?</a:t>
            </a:r>
          </a:p>
          <a:p>
            <a:r>
              <a:rPr lang="en-GB" dirty="0"/>
              <a:t>Everyday is different, meet lots of people from all walks of life. Making an improvement to someone's lift. </a:t>
            </a:r>
          </a:p>
        </p:txBody>
      </p:sp>
      <p:sp>
        <p:nvSpPr>
          <p:cNvPr id="18" name="Speech Bubble: Rectangle with Corners Rounded 17">
            <a:extLst>
              <a:ext uri="{FF2B5EF4-FFF2-40B4-BE49-F238E27FC236}">
                <a16:creationId xmlns:a16="http://schemas.microsoft.com/office/drawing/2014/main" id="{A20E404C-B5C9-4166-8B1A-4611E9276456}"/>
              </a:ext>
            </a:extLst>
          </p:cNvPr>
          <p:cNvSpPr/>
          <p:nvPr/>
        </p:nvSpPr>
        <p:spPr>
          <a:xfrm>
            <a:off x="3144644" y="5108508"/>
            <a:ext cx="8937920" cy="886634"/>
          </a:xfrm>
          <a:prstGeom prst="wedgeRoundRectCallout">
            <a:avLst>
              <a:gd name="adj1" fmla="val -53592"/>
              <a:gd name="adj2" fmla="val 10006"/>
              <a:gd name="adj3" fmla="val 16667"/>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 </a:t>
            </a:r>
          </a:p>
        </p:txBody>
      </p:sp>
      <p:sp>
        <p:nvSpPr>
          <p:cNvPr id="19" name="TextBox 18">
            <a:extLst>
              <a:ext uri="{FF2B5EF4-FFF2-40B4-BE49-F238E27FC236}">
                <a16:creationId xmlns:a16="http://schemas.microsoft.com/office/drawing/2014/main" id="{A8844BD3-62D3-4150-9F78-0953D2980D9B}"/>
              </a:ext>
            </a:extLst>
          </p:cNvPr>
          <p:cNvSpPr txBox="1"/>
          <p:nvPr/>
        </p:nvSpPr>
        <p:spPr>
          <a:xfrm>
            <a:off x="3278459" y="5204904"/>
            <a:ext cx="6010507" cy="646331"/>
          </a:xfrm>
          <a:prstGeom prst="rect">
            <a:avLst/>
          </a:prstGeom>
          <a:noFill/>
        </p:spPr>
        <p:txBody>
          <a:bodyPr wrap="square" rtlCol="0">
            <a:spAutoFit/>
          </a:bodyPr>
          <a:lstStyle/>
          <a:p>
            <a:r>
              <a:rPr lang="en-GB" b="1" dirty="0"/>
              <a:t>Why become an Radiographer?</a:t>
            </a:r>
          </a:p>
          <a:p>
            <a:r>
              <a:rPr lang="en-GB" dirty="0"/>
              <a:t>It’s a great career, well respected and good career prospects</a:t>
            </a:r>
          </a:p>
        </p:txBody>
      </p:sp>
      <p:pic>
        <p:nvPicPr>
          <p:cNvPr id="20" name="Picture 19">
            <a:extLst>
              <a:ext uri="{FF2B5EF4-FFF2-40B4-BE49-F238E27FC236}">
                <a16:creationId xmlns:a16="http://schemas.microsoft.com/office/drawing/2014/main" id="{D219EA0A-D0CB-4E9F-BA03-9CA1CD0B1AFD}"/>
              </a:ext>
            </a:extLst>
          </p:cNvPr>
          <p:cNvPicPr>
            <a:picLocks noChangeAspect="1"/>
          </p:cNvPicPr>
          <p:nvPr/>
        </p:nvPicPr>
        <p:blipFill rotWithShape="1">
          <a:blip r:embed="rId2"/>
          <a:srcRect l="41983"/>
          <a:stretch/>
        </p:blipFill>
        <p:spPr>
          <a:xfrm>
            <a:off x="10888395" y="60847"/>
            <a:ext cx="861886" cy="801487"/>
          </a:xfrm>
          <a:prstGeom prst="rect">
            <a:avLst/>
          </a:prstGeom>
        </p:spPr>
      </p:pic>
      <p:pic>
        <p:nvPicPr>
          <p:cNvPr id="21" name="Picture 20">
            <a:extLst>
              <a:ext uri="{FF2B5EF4-FFF2-40B4-BE49-F238E27FC236}">
                <a16:creationId xmlns:a16="http://schemas.microsoft.com/office/drawing/2014/main" id="{9E77CB53-1FF3-4D6A-A311-E964F567C3FC}"/>
              </a:ext>
            </a:extLst>
          </p:cNvPr>
          <p:cNvPicPr>
            <a:picLocks noChangeAspect="1"/>
          </p:cNvPicPr>
          <p:nvPr/>
        </p:nvPicPr>
        <p:blipFill>
          <a:blip r:embed="rId3"/>
          <a:stretch>
            <a:fillRect/>
          </a:stretch>
        </p:blipFill>
        <p:spPr>
          <a:xfrm>
            <a:off x="109436" y="57984"/>
            <a:ext cx="2016327" cy="952155"/>
          </a:xfrm>
          <a:prstGeom prst="rect">
            <a:avLst/>
          </a:prstGeom>
        </p:spPr>
      </p:pic>
      <p:pic>
        <p:nvPicPr>
          <p:cNvPr id="6" name="Picture 5">
            <a:extLst>
              <a:ext uri="{FF2B5EF4-FFF2-40B4-BE49-F238E27FC236}">
                <a16:creationId xmlns:a16="http://schemas.microsoft.com/office/drawing/2014/main" id="{785E5598-9F92-4F70-B295-21574727BA34}"/>
              </a:ext>
            </a:extLst>
          </p:cNvPr>
          <p:cNvPicPr>
            <a:picLocks noChangeAspect="1"/>
          </p:cNvPicPr>
          <p:nvPr/>
        </p:nvPicPr>
        <p:blipFill>
          <a:blip r:embed="rId4"/>
          <a:stretch>
            <a:fillRect/>
          </a:stretch>
        </p:blipFill>
        <p:spPr>
          <a:xfrm>
            <a:off x="275912" y="4060751"/>
            <a:ext cx="2078818" cy="1139997"/>
          </a:xfrm>
          <a:prstGeom prst="rect">
            <a:avLst/>
          </a:prstGeom>
        </p:spPr>
      </p:pic>
    </p:spTree>
    <p:extLst>
      <p:ext uri="{BB962C8B-B14F-4D97-AF65-F5344CB8AC3E}">
        <p14:creationId xmlns:p14="http://schemas.microsoft.com/office/powerpoint/2010/main" val="2032893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9831-B71F-4ABF-8D30-88493E4DAB1B}"/>
              </a:ext>
            </a:extLst>
          </p:cNvPr>
          <p:cNvSpPr>
            <a:spLocks noGrp="1"/>
          </p:cNvSpPr>
          <p:nvPr>
            <p:ph type="ctrTitle"/>
          </p:nvPr>
        </p:nvSpPr>
        <p:spPr>
          <a:xfrm>
            <a:off x="1744395" y="285632"/>
            <a:ext cx="9144000" cy="554037"/>
          </a:xfrm>
        </p:spPr>
        <p:txBody>
          <a:bodyPr>
            <a:normAutofit/>
          </a:bodyPr>
          <a:lstStyle/>
          <a:p>
            <a:r>
              <a:rPr lang="en-GB" sz="2800" b="1" dirty="0"/>
              <a:t>Radiography Celebration Day </a:t>
            </a:r>
          </a:p>
        </p:txBody>
      </p:sp>
      <p:sp>
        <p:nvSpPr>
          <p:cNvPr id="11" name="Speech Bubble: Rectangle with Corners Rounded 10">
            <a:extLst>
              <a:ext uri="{FF2B5EF4-FFF2-40B4-BE49-F238E27FC236}">
                <a16:creationId xmlns:a16="http://schemas.microsoft.com/office/drawing/2014/main" id="{5F68BCEB-78EC-4A01-9F4F-34BA48BE3ECE}"/>
              </a:ext>
            </a:extLst>
          </p:cNvPr>
          <p:cNvSpPr/>
          <p:nvPr/>
        </p:nvSpPr>
        <p:spPr>
          <a:xfrm>
            <a:off x="109436" y="839670"/>
            <a:ext cx="11973128" cy="2383086"/>
          </a:xfrm>
          <a:prstGeom prst="wedgeRoundRectCallout">
            <a:avLst>
              <a:gd name="adj1" fmla="val -31407"/>
              <a:gd name="adj2" fmla="val 65776"/>
              <a:gd name="adj3" fmla="val 16667"/>
            </a:avLst>
          </a:prstGeom>
          <a:solidFill>
            <a:schemeClr val="accent1">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58B068F-C1E2-4DD6-AF8E-487EB1FEFA2E}"/>
              </a:ext>
            </a:extLst>
          </p:cNvPr>
          <p:cNvSpPr txBox="1"/>
          <p:nvPr/>
        </p:nvSpPr>
        <p:spPr>
          <a:xfrm>
            <a:off x="201973" y="914432"/>
            <a:ext cx="11811418"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 was good at physics in college but always wanted to help people. After a short stint trying to do physics, a friend recommended me to Radiography which seemed like the best way to apply my talents to help people and work in the NHS.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 worked in plain film (x-rays) for a little while and quickly went onto work night shifts with a great team. I applied for a job in CT which I worked in for around a year before moving into a split post in CT and Interventional Radiography. I now work full time for the Interventional department and really enjoy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My current role is as an Interventional Radiographer. I assist Consultant Interventional Radiologists in screening for procedures that treat vascular problems via an endovascular approach. We also perform liver cancer treatment, insert nephrostomy tubes into the kidney, assist in vascular theatres, perform biliary drainages/stentings and more.</a:t>
            </a:r>
          </a:p>
        </p:txBody>
      </p:sp>
      <p:sp>
        <p:nvSpPr>
          <p:cNvPr id="15" name="Speech Bubble: Rectangle with Corners Rounded 14">
            <a:extLst>
              <a:ext uri="{FF2B5EF4-FFF2-40B4-BE49-F238E27FC236}">
                <a16:creationId xmlns:a16="http://schemas.microsoft.com/office/drawing/2014/main" id="{BF355715-07E9-432F-B98C-8B621D27CE93}"/>
              </a:ext>
            </a:extLst>
          </p:cNvPr>
          <p:cNvSpPr/>
          <p:nvPr/>
        </p:nvSpPr>
        <p:spPr>
          <a:xfrm>
            <a:off x="2797086" y="3653982"/>
            <a:ext cx="9285478" cy="1632293"/>
          </a:xfrm>
          <a:prstGeom prst="wedgeRoundRectCallout">
            <a:avLst>
              <a:gd name="adj1" fmla="val -55096"/>
              <a:gd name="adj2" fmla="val 24046"/>
              <a:gd name="adj3" fmla="val 16667"/>
            </a:avLst>
          </a:prstGeom>
          <a:gradFill>
            <a:gsLst>
              <a:gs pos="0">
                <a:schemeClr val="accent1">
                  <a:lumMod val="20000"/>
                  <a:lumOff val="80000"/>
                </a:schemeClr>
              </a:gs>
              <a:gs pos="40000">
                <a:schemeClr val="accent3">
                  <a:lumMod val="45000"/>
                  <a:lumOff val="55000"/>
                </a:schemeClr>
              </a:gs>
              <a:gs pos="6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151FE73D-6F2C-474A-A3A7-C39FA90A5A31}"/>
              </a:ext>
            </a:extLst>
          </p:cNvPr>
          <p:cNvSpPr txBox="1"/>
          <p:nvPr/>
        </p:nvSpPr>
        <p:spPr>
          <a:xfrm>
            <a:off x="55384" y="6042899"/>
            <a:ext cx="4933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Sarm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Falaki</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Interventional Radiographer</a:t>
            </a:r>
          </a:p>
        </p:txBody>
      </p:sp>
      <p:sp>
        <p:nvSpPr>
          <p:cNvPr id="17" name="TextBox 16">
            <a:extLst>
              <a:ext uri="{FF2B5EF4-FFF2-40B4-BE49-F238E27FC236}">
                <a16:creationId xmlns:a16="http://schemas.microsoft.com/office/drawing/2014/main" id="{815ED4EA-F3CD-4133-B00F-710551B2658D}"/>
              </a:ext>
            </a:extLst>
          </p:cNvPr>
          <p:cNvSpPr txBox="1"/>
          <p:nvPr/>
        </p:nvSpPr>
        <p:spPr>
          <a:xfrm>
            <a:off x="2861736" y="3685837"/>
            <a:ext cx="922618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What’s the best thing about being an Radiographer?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The best thing about being a radiographer is the varied work you can do. There are so many areas that you can work in and you will as a radiographer be a part of nearly every patient’s journey through the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Radiographers stick together and often form a united front. We are also in a very fast-moving profession and therefore stick to the ethos of evidence-based practice. This means that there is always something to learn and new things to do.</a:t>
            </a:r>
          </a:p>
        </p:txBody>
      </p:sp>
      <p:sp>
        <p:nvSpPr>
          <p:cNvPr id="18" name="Speech Bubble: Rectangle with Corners Rounded 17">
            <a:extLst>
              <a:ext uri="{FF2B5EF4-FFF2-40B4-BE49-F238E27FC236}">
                <a16:creationId xmlns:a16="http://schemas.microsoft.com/office/drawing/2014/main" id="{A20E404C-B5C9-4166-8B1A-4611E9276456}"/>
              </a:ext>
            </a:extLst>
          </p:cNvPr>
          <p:cNvSpPr/>
          <p:nvPr/>
        </p:nvSpPr>
        <p:spPr>
          <a:xfrm>
            <a:off x="2856379" y="5358383"/>
            <a:ext cx="9226185" cy="1330847"/>
          </a:xfrm>
          <a:prstGeom prst="wedgeRoundRectCallout">
            <a:avLst>
              <a:gd name="adj1" fmla="val -53592"/>
              <a:gd name="adj2" fmla="val 10006"/>
              <a:gd name="adj3" fmla="val 16667"/>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9" name="TextBox 18">
            <a:extLst>
              <a:ext uri="{FF2B5EF4-FFF2-40B4-BE49-F238E27FC236}">
                <a16:creationId xmlns:a16="http://schemas.microsoft.com/office/drawing/2014/main" id="{A8844BD3-62D3-4150-9F78-0953D2980D9B}"/>
              </a:ext>
            </a:extLst>
          </p:cNvPr>
          <p:cNvSpPr txBox="1"/>
          <p:nvPr/>
        </p:nvSpPr>
        <p:spPr>
          <a:xfrm>
            <a:off x="2977376" y="5335014"/>
            <a:ext cx="8439278"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Why become an Radiographer?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If you enjoy working with technology and patients, you should become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 radiographer. Our career paths are always evolving and we are quickly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becoming more specialised with reporting, consultant and practitioner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radiographers.</a:t>
            </a:r>
          </a:p>
        </p:txBody>
      </p:sp>
      <p:pic>
        <p:nvPicPr>
          <p:cNvPr id="20" name="Picture 19">
            <a:extLst>
              <a:ext uri="{FF2B5EF4-FFF2-40B4-BE49-F238E27FC236}">
                <a16:creationId xmlns:a16="http://schemas.microsoft.com/office/drawing/2014/main" id="{D219EA0A-D0CB-4E9F-BA03-9CA1CD0B1AFD}"/>
              </a:ext>
            </a:extLst>
          </p:cNvPr>
          <p:cNvPicPr>
            <a:picLocks noChangeAspect="1"/>
          </p:cNvPicPr>
          <p:nvPr/>
        </p:nvPicPr>
        <p:blipFill rotWithShape="1">
          <a:blip r:embed="rId2"/>
          <a:srcRect l="41983"/>
          <a:stretch/>
        </p:blipFill>
        <p:spPr>
          <a:xfrm>
            <a:off x="10888395" y="60847"/>
            <a:ext cx="861886" cy="801487"/>
          </a:xfrm>
          <a:prstGeom prst="rect">
            <a:avLst/>
          </a:prstGeom>
        </p:spPr>
      </p:pic>
      <p:pic>
        <p:nvPicPr>
          <p:cNvPr id="21" name="Picture 20">
            <a:extLst>
              <a:ext uri="{FF2B5EF4-FFF2-40B4-BE49-F238E27FC236}">
                <a16:creationId xmlns:a16="http://schemas.microsoft.com/office/drawing/2014/main" id="{9E77CB53-1FF3-4D6A-A311-E964F567C3FC}"/>
              </a:ext>
            </a:extLst>
          </p:cNvPr>
          <p:cNvPicPr>
            <a:picLocks noChangeAspect="1"/>
          </p:cNvPicPr>
          <p:nvPr/>
        </p:nvPicPr>
        <p:blipFill>
          <a:blip r:embed="rId3"/>
          <a:stretch>
            <a:fillRect/>
          </a:stretch>
        </p:blipFill>
        <p:spPr>
          <a:xfrm>
            <a:off x="109436" y="57984"/>
            <a:ext cx="2016327" cy="952155"/>
          </a:xfrm>
          <a:prstGeom prst="rect">
            <a:avLst/>
          </a:prstGeom>
        </p:spPr>
      </p:pic>
      <p:pic>
        <p:nvPicPr>
          <p:cNvPr id="3" name="Picture 2">
            <a:extLst>
              <a:ext uri="{FF2B5EF4-FFF2-40B4-BE49-F238E27FC236}">
                <a16:creationId xmlns:a16="http://schemas.microsoft.com/office/drawing/2014/main" id="{3F5F9A2C-2F7C-4F26-8282-E1E7C509A774}"/>
              </a:ext>
            </a:extLst>
          </p:cNvPr>
          <p:cNvPicPr>
            <a:picLocks noChangeAspect="1"/>
          </p:cNvPicPr>
          <p:nvPr/>
        </p:nvPicPr>
        <p:blipFill>
          <a:blip r:embed="rId4"/>
          <a:stretch>
            <a:fillRect/>
          </a:stretch>
        </p:blipFill>
        <p:spPr>
          <a:xfrm>
            <a:off x="264548" y="3796442"/>
            <a:ext cx="1923790" cy="1931393"/>
          </a:xfrm>
          <a:prstGeom prst="rect">
            <a:avLst/>
          </a:prstGeom>
        </p:spPr>
      </p:pic>
      <p:pic>
        <p:nvPicPr>
          <p:cNvPr id="5" name="Picture 4">
            <a:extLst>
              <a:ext uri="{FF2B5EF4-FFF2-40B4-BE49-F238E27FC236}">
                <a16:creationId xmlns:a16="http://schemas.microsoft.com/office/drawing/2014/main" id="{8EC5744B-AAED-4387-94EF-70F011455763}"/>
              </a:ext>
            </a:extLst>
          </p:cNvPr>
          <p:cNvPicPr>
            <a:picLocks noChangeAspect="1"/>
          </p:cNvPicPr>
          <p:nvPr/>
        </p:nvPicPr>
        <p:blipFill rotWithShape="1">
          <a:blip r:embed="rId5"/>
          <a:srcRect l="8097" t="13044" r="5376" b="9592"/>
          <a:stretch/>
        </p:blipFill>
        <p:spPr>
          <a:xfrm>
            <a:off x="9075844" y="5504962"/>
            <a:ext cx="2851608" cy="1075873"/>
          </a:xfrm>
          <a:prstGeom prst="rect">
            <a:avLst/>
          </a:prstGeom>
        </p:spPr>
      </p:pic>
    </p:spTree>
    <p:extLst>
      <p:ext uri="{BB962C8B-B14F-4D97-AF65-F5344CB8AC3E}">
        <p14:creationId xmlns:p14="http://schemas.microsoft.com/office/powerpoint/2010/main" val="1160399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9831-B71F-4ABF-8D30-88493E4DAB1B}"/>
              </a:ext>
            </a:extLst>
          </p:cNvPr>
          <p:cNvSpPr>
            <a:spLocks noGrp="1"/>
          </p:cNvSpPr>
          <p:nvPr>
            <p:ph type="ctrTitle"/>
          </p:nvPr>
        </p:nvSpPr>
        <p:spPr>
          <a:xfrm>
            <a:off x="1744395" y="285632"/>
            <a:ext cx="9144000" cy="554037"/>
          </a:xfrm>
        </p:spPr>
        <p:txBody>
          <a:bodyPr>
            <a:normAutofit/>
          </a:bodyPr>
          <a:lstStyle/>
          <a:p>
            <a:r>
              <a:rPr lang="en-GB" sz="2800" b="1" dirty="0"/>
              <a:t>Radiography Celebration Day </a:t>
            </a:r>
          </a:p>
        </p:txBody>
      </p:sp>
      <p:sp>
        <p:nvSpPr>
          <p:cNvPr id="11" name="Speech Bubble: Rectangle with Corners Rounded 10">
            <a:extLst>
              <a:ext uri="{FF2B5EF4-FFF2-40B4-BE49-F238E27FC236}">
                <a16:creationId xmlns:a16="http://schemas.microsoft.com/office/drawing/2014/main" id="{5F68BCEB-78EC-4A01-9F4F-34BA48BE3ECE}"/>
              </a:ext>
            </a:extLst>
          </p:cNvPr>
          <p:cNvSpPr/>
          <p:nvPr/>
        </p:nvSpPr>
        <p:spPr>
          <a:xfrm>
            <a:off x="109436" y="1044748"/>
            <a:ext cx="11811419" cy="2384251"/>
          </a:xfrm>
          <a:prstGeom prst="wedgeRoundRectCallout">
            <a:avLst/>
          </a:prstGeom>
          <a:solidFill>
            <a:schemeClr val="accent1">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58B068F-C1E2-4DD6-AF8E-487EB1FEFA2E}"/>
              </a:ext>
            </a:extLst>
          </p:cNvPr>
          <p:cNvSpPr txBox="1"/>
          <p:nvPr/>
        </p:nvSpPr>
        <p:spPr>
          <a:xfrm>
            <a:off x="190291" y="1215218"/>
            <a:ext cx="11811418" cy="1754326"/>
          </a:xfrm>
          <a:prstGeom prst="rect">
            <a:avLst/>
          </a:prstGeom>
          <a:noFill/>
        </p:spPr>
        <p:txBody>
          <a:bodyPr wrap="square">
            <a:spAutoFit/>
          </a:bodyPr>
          <a:lstStyle/>
          <a:p>
            <a:r>
              <a:rPr lang="en-GB" dirty="0"/>
              <a:t>I wanted to become a Radiographer to work in a role which involved caring for others which also involved science.</a:t>
            </a:r>
          </a:p>
          <a:p>
            <a:r>
              <a:rPr lang="en-GB" dirty="0"/>
              <a:t>I qualified in 1999 from Queen Margaret University and started work at Lancashire Teaching Hospitals as a Therapeutic Radiographer. I have continued to work her for 23 years progressing through many different roles, from treatment delivery, education and finally into management. </a:t>
            </a:r>
          </a:p>
          <a:p>
            <a:r>
              <a:rPr lang="en-GB" dirty="0"/>
              <a:t>I currently lead the Radiotherapy team at Lancashire Teaching Hospitals ensuring the service provides consistently high care for all patients in Lancashire and South Cumbria</a:t>
            </a:r>
          </a:p>
        </p:txBody>
      </p:sp>
      <p:sp>
        <p:nvSpPr>
          <p:cNvPr id="15" name="Speech Bubble: Rectangle with Corners Rounded 14">
            <a:extLst>
              <a:ext uri="{FF2B5EF4-FFF2-40B4-BE49-F238E27FC236}">
                <a16:creationId xmlns:a16="http://schemas.microsoft.com/office/drawing/2014/main" id="{BF355715-07E9-432F-B98C-8B621D27CE93}"/>
              </a:ext>
            </a:extLst>
          </p:cNvPr>
          <p:cNvSpPr/>
          <p:nvPr/>
        </p:nvSpPr>
        <p:spPr>
          <a:xfrm>
            <a:off x="3935253" y="3743175"/>
            <a:ext cx="8002905" cy="991825"/>
          </a:xfrm>
          <a:prstGeom prst="wedgeRoundRectCallout">
            <a:avLst>
              <a:gd name="adj1" fmla="val -60481"/>
              <a:gd name="adj2" fmla="val 33089"/>
              <a:gd name="adj3" fmla="val 16667"/>
            </a:avLst>
          </a:prstGeom>
          <a:gradFill>
            <a:gsLst>
              <a:gs pos="0">
                <a:schemeClr val="accent1">
                  <a:lumMod val="20000"/>
                  <a:lumOff val="80000"/>
                </a:schemeClr>
              </a:gs>
              <a:gs pos="40000">
                <a:schemeClr val="accent3">
                  <a:lumMod val="45000"/>
                  <a:lumOff val="55000"/>
                </a:schemeClr>
              </a:gs>
              <a:gs pos="6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6" name="TextBox 15">
            <a:extLst>
              <a:ext uri="{FF2B5EF4-FFF2-40B4-BE49-F238E27FC236}">
                <a16:creationId xmlns:a16="http://schemas.microsoft.com/office/drawing/2014/main" id="{151FE73D-6F2C-474A-A3A7-C39FA90A5A31}"/>
              </a:ext>
            </a:extLst>
          </p:cNvPr>
          <p:cNvSpPr txBox="1"/>
          <p:nvPr/>
        </p:nvSpPr>
        <p:spPr>
          <a:xfrm>
            <a:off x="3048635" y="6071386"/>
            <a:ext cx="4933950" cy="646331"/>
          </a:xfrm>
          <a:prstGeom prst="rect">
            <a:avLst/>
          </a:prstGeom>
          <a:noFill/>
        </p:spPr>
        <p:txBody>
          <a:bodyPr wrap="square" rtlCol="0">
            <a:spAutoFit/>
          </a:bodyPr>
          <a:lstStyle/>
          <a:p>
            <a:r>
              <a:rPr lang="en-GB" dirty="0"/>
              <a:t>Gillian </a:t>
            </a:r>
            <a:r>
              <a:rPr lang="en-GB"/>
              <a:t>Clarkson </a:t>
            </a:r>
          </a:p>
          <a:p>
            <a:r>
              <a:rPr lang="en-GB"/>
              <a:t>Radiotherapy </a:t>
            </a:r>
            <a:r>
              <a:rPr lang="en-GB" dirty="0"/>
              <a:t>Service Manager </a:t>
            </a:r>
          </a:p>
        </p:txBody>
      </p:sp>
      <p:sp>
        <p:nvSpPr>
          <p:cNvPr id="17" name="TextBox 16">
            <a:extLst>
              <a:ext uri="{FF2B5EF4-FFF2-40B4-BE49-F238E27FC236}">
                <a16:creationId xmlns:a16="http://schemas.microsoft.com/office/drawing/2014/main" id="{815ED4EA-F3CD-4133-B00F-710551B2658D}"/>
              </a:ext>
            </a:extLst>
          </p:cNvPr>
          <p:cNvSpPr txBox="1"/>
          <p:nvPr/>
        </p:nvSpPr>
        <p:spPr>
          <a:xfrm>
            <a:off x="4047809" y="3850507"/>
            <a:ext cx="7736835" cy="646331"/>
          </a:xfrm>
          <a:prstGeom prst="rect">
            <a:avLst/>
          </a:prstGeom>
          <a:noFill/>
        </p:spPr>
        <p:txBody>
          <a:bodyPr wrap="square" rtlCol="0">
            <a:spAutoFit/>
          </a:bodyPr>
          <a:lstStyle/>
          <a:p>
            <a:r>
              <a:rPr lang="en-GB" b="1" dirty="0"/>
              <a:t>What’s the best thing about being an Radiographer?</a:t>
            </a:r>
          </a:p>
          <a:p>
            <a:r>
              <a:rPr lang="en-GB" dirty="0"/>
              <a:t>I get to help patients every day while also working within an amazing team. </a:t>
            </a:r>
          </a:p>
        </p:txBody>
      </p:sp>
      <p:sp>
        <p:nvSpPr>
          <p:cNvPr id="18" name="Speech Bubble: Rectangle with Corners Rounded 17">
            <a:extLst>
              <a:ext uri="{FF2B5EF4-FFF2-40B4-BE49-F238E27FC236}">
                <a16:creationId xmlns:a16="http://schemas.microsoft.com/office/drawing/2014/main" id="{A20E404C-B5C9-4166-8B1A-4611E9276456}"/>
              </a:ext>
            </a:extLst>
          </p:cNvPr>
          <p:cNvSpPr/>
          <p:nvPr/>
        </p:nvSpPr>
        <p:spPr>
          <a:xfrm>
            <a:off x="3925172" y="4986047"/>
            <a:ext cx="7982108" cy="1045167"/>
          </a:xfrm>
          <a:prstGeom prst="wedgeRoundRectCallout">
            <a:avLst>
              <a:gd name="adj1" fmla="val -60783"/>
              <a:gd name="adj2" fmla="val 1471"/>
              <a:gd name="adj3" fmla="val 16667"/>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 </a:t>
            </a:r>
          </a:p>
        </p:txBody>
      </p:sp>
      <p:sp>
        <p:nvSpPr>
          <p:cNvPr id="19" name="TextBox 18">
            <a:extLst>
              <a:ext uri="{FF2B5EF4-FFF2-40B4-BE49-F238E27FC236}">
                <a16:creationId xmlns:a16="http://schemas.microsoft.com/office/drawing/2014/main" id="{A8844BD3-62D3-4150-9F78-0953D2980D9B}"/>
              </a:ext>
            </a:extLst>
          </p:cNvPr>
          <p:cNvSpPr txBox="1"/>
          <p:nvPr/>
        </p:nvSpPr>
        <p:spPr>
          <a:xfrm>
            <a:off x="4006215" y="5006023"/>
            <a:ext cx="7778429" cy="923330"/>
          </a:xfrm>
          <a:prstGeom prst="rect">
            <a:avLst/>
          </a:prstGeom>
          <a:noFill/>
        </p:spPr>
        <p:txBody>
          <a:bodyPr wrap="square" rtlCol="0">
            <a:spAutoFit/>
          </a:bodyPr>
          <a:lstStyle/>
          <a:p>
            <a:r>
              <a:rPr lang="en-GB" b="1" dirty="0"/>
              <a:t>Why become an Radiographer?</a:t>
            </a:r>
          </a:p>
          <a:p>
            <a:r>
              <a:rPr lang="en-GB" dirty="0"/>
              <a:t>Therapeutic Radiographers make a difference to patients along their cancer journey and is one of the most innovative roles in the NHS.</a:t>
            </a:r>
          </a:p>
        </p:txBody>
      </p:sp>
      <p:pic>
        <p:nvPicPr>
          <p:cNvPr id="20" name="Picture 19">
            <a:extLst>
              <a:ext uri="{FF2B5EF4-FFF2-40B4-BE49-F238E27FC236}">
                <a16:creationId xmlns:a16="http://schemas.microsoft.com/office/drawing/2014/main" id="{D219EA0A-D0CB-4E9F-BA03-9CA1CD0B1AFD}"/>
              </a:ext>
            </a:extLst>
          </p:cNvPr>
          <p:cNvPicPr>
            <a:picLocks noChangeAspect="1"/>
          </p:cNvPicPr>
          <p:nvPr/>
        </p:nvPicPr>
        <p:blipFill rotWithShape="1">
          <a:blip r:embed="rId2"/>
          <a:srcRect l="41983"/>
          <a:stretch/>
        </p:blipFill>
        <p:spPr>
          <a:xfrm>
            <a:off x="10888395" y="60847"/>
            <a:ext cx="861886" cy="801487"/>
          </a:xfrm>
          <a:prstGeom prst="rect">
            <a:avLst/>
          </a:prstGeom>
        </p:spPr>
      </p:pic>
      <p:pic>
        <p:nvPicPr>
          <p:cNvPr id="21" name="Picture 20">
            <a:extLst>
              <a:ext uri="{FF2B5EF4-FFF2-40B4-BE49-F238E27FC236}">
                <a16:creationId xmlns:a16="http://schemas.microsoft.com/office/drawing/2014/main" id="{9E77CB53-1FF3-4D6A-A311-E964F567C3FC}"/>
              </a:ext>
            </a:extLst>
          </p:cNvPr>
          <p:cNvPicPr>
            <a:picLocks noChangeAspect="1"/>
          </p:cNvPicPr>
          <p:nvPr/>
        </p:nvPicPr>
        <p:blipFill>
          <a:blip r:embed="rId3"/>
          <a:stretch>
            <a:fillRect/>
          </a:stretch>
        </p:blipFill>
        <p:spPr>
          <a:xfrm>
            <a:off x="109436" y="57984"/>
            <a:ext cx="2016327" cy="952155"/>
          </a:xfrm>
          <a:prstGeom prst="rect">
            <a:avLst/>
          </a:prstGeom>
        </p:spPr>
      </p:pic>
      <p:pic>
        <p:nvPicPr>
          <p:cNvPr id="12" name="Picture 11">
            <a:extLst>
              <a:ext uri="{FF2B5EF4-FFF2-40B4-BE49-F238E27FC236}">
                <a16:creationId xmlns:a16="http://schemas.microsoft.com/office/drawing/2014/main" id="{D55CB5CA-2665-45F8-8BF3-FC47C9F0D4AF}"/>
              </a:ext>
            </a:extLst>
          </p:cNvPr>
          <p:cNvPicPr>
            <a:picLocks noChangeAspect="1"/>
          </p:cNvPicPr>
          <p:nvPr/>
        </p:nvPicPr>
        <p:blipFill rotWithShape="1">
          <a:blip r:embed="rId4"/>
          <a:srcRect t="22083" b="29111"/>
          <a:stretch/>
        </p:blipFill>
        <p:spPr>
          <a:xfrm>
            <a:off x="9906953" y="5812036"/>
            <a:ext cx="2143125" cy="1045964"/>
          </a:xfrm>
          <a:prstGeom prst="rect">
            <a:avLst/>
          </a:prstGeom>
        </p:spPr>
      </p:pic>
      <p:pic>
        <p:nvPicPr>
          <p:cNvPr id="14" name="Picture 13">
            <a:extLst>
              <a:ext uri="{FF2B5EF4-FFF2-40B4-BE49-F238E27FC236}">
                <a16:creationId xmlns:a16="http://schemas.microsoft.com/office/drawing/2014/main" id="{6A03AE2B-27B8-4A31-9992-1A65AD5311CA}"/>
              </a:ext>
            </a:extLst>
          </p:cNvPr>
          <p:cNvPicPr>
            <a:picLocks noChangeAspect="1"/>
          </p:cNvPicPr>
          <p:nvPr/>
        </p:nvPicPr>
        <p:blipFill rotWithShape="1">
          <a:blip r:embed="rId5"/>
          <a:srcRect b="5732"/>
          <a:stretch/>
        </p:blipFill>
        <p:spPr>
          <a:xfrm>
            <a:off x="531814" y="3743175"/>
            <a:ext cx="2239961" cy="2953328"/>
          </a:xfrm>
          <a:prstGeom prst="rect">
            <a:avLst/>
          </a:prstGeom>
        </p:spPr>
      </p:pic>
    </p:spTree>
    <p:extLst>
      <p:ext uri="{BB962C8B-B14F-4D97-AF65-F5344CB8AC3E}">
        <p14:creationId xmlns:p14="http://schemas.microsoft.com/office/powerpoint/2010/main" val="3523238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9831-B71F-4ABF-8D30-88493E4DAB1B}"/>
              </a:ext>
            </a:extLst>
          </p:cNvPr>
          <p:cNvSpPr>
            <a:spLocks noGrp="1"/>
          </p:cNvSpPr>
          <p:nvPr>
            <p:ph type="ctrTitle"/>
          </p:nvPr>
        </p:nvSpPr>
        <p:spPr>
          <a:xfrm>
            <a:off x="1438713" y="236384"/>
            <a:ext cx="9144000" cy="554037"/>
          </a:xfrm>
        </p:spPr>
        <p:txBody>
          <a:bodyPr>
            <a:normAutofit/>
          </a:bodyPr>
          <a:lstStyle/>
          <a:p>
            <a:r>
              <a:rPr lang="en-GB" sz="2800" b="1" dirty="0"/>
              <a:t>Return to Practice Profile</a:t>
            </a:r>
          </a:p>
        </p:txBody>
      </p:sp>
      <p:pic>
        <p:nvPicPr>
          <p:cNvPr id="21" name="Picture 20">
            <a:extLst>
              <a:ext uri="{FF2B5EF4-FFF2-40B4-BE49-F238E27FC236}">
                <a16:creationId xmlns:a16="http://schemas.microsoft.com/office/drawing/2014/main" id="{9E77CB53-1FF3-4D6A-A311-E964F567C3FC}"/>
              </a:ext>
            </a:extLst>
          </p:cNvPr>
          <p:cNvPicPr>
            <a:picLocks noChangeAspect="1"/>
          </p:cNvPicPr>
          <p:nvPr/>
        </p:nvPicPr>
        <p:blipFill>
          <a:blip r:embed="rId2"/>
          <a:stretch>
            <a:fillRect/>
          </a:stretch>
        </p:blipFill>
        <p:spPr>
          <a:xfrm>
            <a:off x="377065" y="82404"/>
            <a:ext cx="1634959" cy="772064"/>
          </a:xfrm>
          <a:prstGeom prst="rect">
            <a:avLst/>
          </a:prstGeom>
        </p:spPr>
      </p:pic>
      <p:pic>
        <p:nvPicPr>
          <p:cNvPr id="12" name="Picture 11">
            <a:extLst>
              <a:ext uri="{FF2B5EF4-FFF2-40B4-BE49-F238E27FC236}">
                <a16:creationId xmlns:a16="http://schemas.microsoft.com/office/drawing/2014/main" id="{D55CB5CA-2665-45F8-8BF3-FC47C9F0D4AF}"/>
              </a:ext>
            </a:extLst>
          </p:cNvPr>
          <p:cNvPicPr>
            <a:picLocks noChangeAspect="1"/>
          </p:cNvPicPr>
          <p:nvPr/>
        </p:nvPicPr>
        <p:blipFill rotWithShape="1">
          <a:blip r:embed="rId3"/>
          <a:srcRect t="22083" b="29111"/>
          <a:stretch/>
        </p:blipFill>
        <p:spPr>
          <a:xfrm>
            <a:off x="2395782" y="137589"/>
            <a:ext cx="1355779" cy="661695"/>
          </a:xfrm>
          <a:prstGeom prst="rect">
            <a:avLst/>
          </a:prstGeom>
        </p:spPr>
      </p:pic>
      <p:pic>
        <p:nvPicPr>
          <p:cNvPr id="22" name="Picture 21">
            <a:extLst>
              <a:ext uri="{FF2B5EF4-FFF2-40B4-BE49-F238E27FC236}">
                <a16:creationId xmlns:a16="http://schemas.microsoft.com/office/drawing/2014/main" id="{A08D2D98-2E42-4E4E-B33C-CC77A10777C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5278" b="55926" l="37083" r="66198">
                        <a14:foregroundMark x1="66198" y1="47778" x2="66198" y2="47778"/>
                        <a14:foregroundMark x1="37083" y1="50463" x2="37083" y2="50463"/>
                        <a14:foregroundMark x1="37083" y1="49722" x2="37083" y2="49722"/>
                        <a14:foregroundMark x1="38333" y1="50648" x2="38333" y2="50648"/>
                        <a14:foregroundMark x1="38802" y1="50093" x2="38802" y2="50093"/>
                        <a14:foregroundMark x1="39635" y1="50093" x2="39635" y2="50093"/>
                        <a14:foregroundMark x1="40833" y1="50463" x2="40833" y2="50463"/>
                        <a14:foregroundMark x1="41250" y1="50185" x2="41250" y2="50185"/>
                        <a14:foregroundMark x1="42031" y1="50185" x2="42031" y2="50185"/>
                        <a14:foregroundMark x1="42813" y1="50093" x2="42813" y2="50093"/>
                        <a14:foregroundMark x1="42813" y1="49444" x2="42813" y2="49444"/>
                        <a14:foregroundMark x1="43229" y1="50648" x2="43229" y2="50648"/>
                        <a14:foregroundMark x1="44219" y1="50000" x2="44219" y2="50000"/>
                        <a14:foregroundMark x1="45104" y1="50648" x2="45104" y2="50648"/>
                        <a14:foregroundMark x1="45938" y1="50093" x2="45938" y2="50093"/>
                        <a14:foregroundMark x1="47188" y1="49907" x2="47188" y2="49907"/>
                        <a14:foregroundMark x1="44792" y1="52500" x2="44792" y2="52500"/>
                        <a14:foregroundMark x1="45260" y1="52685" x2="45260" y2="52685"/>
                        <a14:foregroundMark x1="45990" y1="52778" x2="45990" y2="52778"/>
                        <a14:foregroundMark x1="46667" y1="52778" x2="46667" y2="52778"/>
                        <a14:foregroundMark x1="47396" y1="52685" x2="47396" y2="52685"/>
                        <a14:foregroundMark x1="48333" y1="52963" x2="48333" y2="52963"/>
                        <a14:foregroundMark x1="48802" y1="53333" x2="48802" y2="53333"/>
                        <a14:foregroundMark x1="49271" y1="53056" x2="49271" y2="53056"/>
                        <a14:foregroundMark x1="50625" y1="52963" x2="50625" y2="52963"/>
                        <a14:foregroundMark x1="48438" y1="50278" x2="48438" y2="50278"/>
                        <a14:foregroundMark x1="48854" y1="50463" x2="48854" y2="50463"/>
                        <a14:foregroundMark x1="50104" y1="50648" x2="50104" y2="50648"/>
                        <a14:foregroundMark x1="50729" y1="50093" x2="50729" y2="50093"/>
                        <a14:foregroundMark x1="51146" y1="49907" x2="51146" y2="49907"/>
                        <a14:foregroundMark x1="51458" y1="49907" x2="51458" y2="49907"/>
                        <a14:foregroundMark x1="52448" y1="49815" x2="52448" y2="49815"/>
                        <a14:foregroundMark x1="53802" y1="50370" x2="53802" y2="50370"/>
                        <a14:foregroundMark x1="54219" y1="50370" x2="54219" y2="50370"/>
                        <a14:foregroundMark x1="55521" y1="49815" x2="55521" y2="49815"/>
                        <a14:foregroundMark x1="56198" y1="50463" x2="56198" y2="50463"/>
                        <a14:foregroundMark x1="57656" y1="50463" x2="57656" y2="50463"/>
                        <a14:foregroundMark x1="58438" y1="50556" x2="58438" y2="50556"/>
                        <a14:foregroundMark x1="56875" y1="50463" x2="56875" y2="50463"/>
                        <a14:foregroundMark x1="59583" y1="50278" x2="59583" y2="50278"/>
                        <a14:foregroundMark x1="60990" y1="50093" x2="60990" y2="50093"/>
                        <a14:foregroundMark x1="57917" y1="52685" x2="57917" y2="52685"/>
                        <a14:foregroundMark x1="58542" y1="52685" x2="58542" y2="52685"/>
                        <a14:foregroundMark x1="59740" y1="53148" x2="59740" y2="53148"/>
                        <a14:foregroundMark x1="60156" y1="52778" x2="60156" y2="52778"/>
                        <a14:foregroundMark x1="56875" y1="53056" x2="56875" y2="53056"/>
                        <a14:foregroundMark x1="55677" y1="52870" x2="55677" y2="52870"/>
                        <a14:foregroundMark x1="54583" y1="52778" x2="54583" y2="52778"/>
                        <a14:foregroundMark x1="54219" y1="52963" x2="54219" y2="52963"/>
                        <a14:foregroundMark x1="54063" y1="53981" x2="54063" y2="53981"/>
                        <a14:foregroundMark x1="53333" y1="53333" x2="53333" y2="53333"/>
                        <a14:foregroundMark x1="52396" y1="52778" x2="52396" y2="52778"/>
                        <a14:foregroundMark x1="51354" y1="52222" x2="51354" y2="52222"/>
                        <a14:foregroundMark x1="53958" y1="53981" x2="53958" y2="53981"/>
                        <a14:foregroundMark x1="53750" y1="53889" x2="53750" y2="53889"/>
                        <a14:foregroundMark x1="59010" y1="53056" x2="59010" y2="53056"/>
                        <a14:foregroundMark x1="37917" y1="50370" x2="37917" y2="50370"/>
                        <a14:foregroundMark x1="38073" y1="50741" x2="38073" y2="50741"/>
                        <a14:foregroundMark x1="37917" y1="49815" x2="37917" y2="49815"/>
                        <a14:foregroundMark x1="40313" y1="50556" x2="40313" y2="50556"/>
                        <a14:foregroundMark x1="40573" y1="50741" x2="40573" y2="50741"/>
                        <a14:foregroundMark x1="40625" y1="50278" x2="40625" y2="50278"/>
                        <a14:foregroundMark x1="40573" y1="50278" x2="40573" y2="50278"/>
                        <a14:foregroundMark x1="43750" y1="50185" x2="43750" y2="50185"/>
                        <a14:foregroundMark x1="44010" y1="50926" x2="44010" y2="50926"/>
                        <a14:foregroundMark x1="44219" y1="50741" x2="44219" y2="50741"/>
                        <a14:foregroundMark x1="45521" y1="50556" x2="45521" y2="50556"/>
                        <a14:foregroundMark x1="45313" y1="50741" x2="45313" y2="50741"/>
                        <a14:foregroundMark x1="57292" y1="50556" x2="57292" y2="50556"/>
                        <a14:foregroundMark x1="57396" y1="50741" x2="57396" y2="50741"/>
                        <a14:foregroundMark x1="57500" y1="50185" x2="57500" y2="50185"/>
                        <a14:foregroundMark x1="59271" y1="53333" x2="59271" y2="53333"/>
                        <a14:foregroundMark x1="59427" y1="53611" x2="59427" y2="53611"/>
                        <a14:foregroundMark x1="59583" y1="53426" x2="59583" y2="53426"/>
                        <a14:foregroundMark x1="51458" y1="52593" x2="51458" y2="52593"/>
                        <a14:foregroundMark x1="51927" y1="52685" x2="51927" y2="52685"/>
                        <a14:foregroundMark x1="41563" y1="50556" x2="41563" y2="50556"/>
                        <a14:foregroundMark x1="41354" y1="50741" x2="41354" y2="50741"/>
                        <a14:foregroundMark x1="41563" y1="50741" x2="41563" y2="50741"/>
                        <a14:foregroundMark x1="50104" y1="52778" x2="50104" y2="52778"/>
                        <a14:foregroundMark x1="38125" y1="50185" x2="38125" y2="50185"/>
                        <a14:foregroundMark x1="38125" y1="50185" x2="38125" y2="50185"/>
                        <a14:foregroundMark x1="38021" y1="50278" x2="38021" y2="50278"/>
                        <a14:foregroundMark x1="50469" y1="53056" x2="50469" y2="53056"/>
                        <a14:backgroundMark x1="45365" y1="53056" x2="45365" y2="53056"/>
                        <a14:backgroundMark x1="48177" y1="53148" x2="48177" y2="53148"/>
                        <a14:backgroundMark x1="49115" y1="50278" x2="49115" y2="50278"/>
                        <a14:backgroundMark x1="55729" y1="50370" x2="55729" y2="50370"/>
                        <a14:backgroundMark x1="53125" y1="52963" x2="53125" y2="52963"/>
                        <a14:backgroundMark x1="53906" y1="53056" x2="53906" y2="53056"/>
                        <a14:backgroundMark x1="53958" y1="53796" x2="53958" y2="53796"/>
                        <a14:backgroundMark x1="58802" y1="52778" x2="58802" y2="52778"/>
                        <a14:backgroundMark x1="47031" y1="50370" x2="47031" y2="50370"/>
                        <a14:backgroundMark x1="38177" y1="50556" x2="38177" y2="50556"/>
                        <a14:backgroundMark x1="38021" y1="50093" x2="38021" y2="50093"/>
                        <a14:backgroundMark x1="40625" y1="50556" x2="40625" y2="50556"/>
                        <a14:backgroundMark x1="44010" y1="50185" x2="44010" y2="50185"/>
                        <a14:backgroundMark x1="44115" y1="50556" x2="44115" y2="50556"/>
                        <a14:backgroundMark x1="44010" y1="51111" x2="44010" y2="51111"/>
                        <a14:backgroundMark x1="45260" y1="50556" x2="45260" y2="50556"/>
                        <a14:backgroundMark x1="57396" y1="50556" x2="57396" y2="50556"/>
                        <a14:backgroundMark x1="58802" y1="50185" x2="58802" y2="50185"/>
                        <a14:backgroundMark x1="60833" y1="49907" x2="60833" y2="49907"/>
                        <a14:backgroundMark x1="59531" y1="53241" x2="59531" y2="53241"/>
                        <a14:backgroundMark x1="51719" y1="52685" x2="51719" y2="52685"/>
                        <a14:backgroundMark x1="50417" y1="52870" x2="50417" y2="52870"/>
                        <a14:backgroundMark x1="41510" y1="50648" x2="41510" y2="50648"/>
                      </a14:backgroundRemoval>
                    </a14:imgEffect>
                  </a14:imgLayer>
                </a14:imgProps>
              </a:ext>
            </a:extLst>
          </a:blip>
          <a:srcRect l="35453" t="44121" r="30423" b="42682"/>
          <a:stretch/>
        </p:blipFill>
        <p:spPr bwMode="auto">
          <a:xfrm>
            <a:off x="9234499" y="137589"/>
            <a:ext cx="2767870" cy="602156"/>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A3B99215-9F8E-4704-B9B4-F594B9EF3198}"/>
              </a:ext>
            </a:extLst>
          </p:cNvPr>
          <p:cNvSpPr txBox="1"/>
          <p:nvPr/>
        </p:nvSpPr>
        <p:spPr>
          <a:xfrm>
            <a:off x="111513" y="6024392"/>
            <a:ext cx="76719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For further details of her story please use the link below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https://www.sor.org/news/people/dr-lisa-ashmore-appointed-to-clinical-academic-rol</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Rectangle: Rounded Corners 4">
            <a:extLst>
              <a:ext uri="{FF2B5EF4-FFF2-40B4-BE49-F238E27FC236}">
                <a16:creationId xmlns:a16="http://schemas.microsoft.com/office/drawing/2014/main" id="{96C0C40E-0603-49D3-94FF-7B6C75B81B6F}"/>
              </a:ext>
            </a:extLst>
          </p:cNvPr>
          <p:cNvSpPr/>
          <p:nvPr/>
        </p:nvSpPr>
        <p:spPr>
          <a:xfrm>
            <a:off x="211873" y="896668"/>
            <a:ext cx="11790496" cy="4952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8BD5B4C2-5B34-4102-8896-5627BD7EFD26}"/>
              </a:ext>
            </a:extLst>
          </p:cNvPr>
          <p:cNvSpPr txBox="1"/>
          <p:nvPr/>
        </p:nvSpPr>
        <p:spPr>
          <a:xfrm>
            <a:off x="377065" y="1008448"/>
            <a:ext cx="11479136" cy="477053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Dr Lisa Ashmore completed the Return to Practice HCPC process and has now been appointed as the first clinical academic therapeutic radiographer in the radiotherapy department at </a:t>
            </a:r>
            <a:r>
              <a:rPr kumimoji="0" lang="en-GB" sz="1600" b="0" i="0" u="none" strike="noStrike" kern="1200" cap="none" spc="0" normalizeH="0" baseline="0" noProof="0" dirty="0" err="1">
                <a:ln>
                  <a:noFill/>
                </a:ln>
                <a:solidFill>
                  <a:prstClr val="white"/>
                </a:solidFill>
                <a:effectLst/>
                <a:uLnTx/>
                <a:uFillTx/>
                <a:latin typeface="Calibri" panose="020F0502020204030204"/>
                <a:ea typeface="+mn-ea"/>
                <a:cs typeface="+mn-cs"/>
              </a:rPr>
              <a:t>Rosemere</a:t>
            </a: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 Cancer Centre, Preston. Here is Lisa’s summary of the process: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Using the HCPC standards of proficiency I created a list of topics I needed to cover and a spreadsheet on which to record and keep track of progress against the total number of days required.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In total I completed nine days of formal study related to radiotherapy practice. These included communication skills related to cancer, LGBTQ+ healthcare, living with and beyond cancer, radiotherapy planning updates, breast irradiation updates, IR(ME)R updates .</a:t>
            </a:r>
            <a:r>
              <a:rPr kumimoji="0" lang="en-GB" sz="1600" b="0" i="0" u="none" strike="noStrike" kern="1200" cap="none" spc="0" normalizeH="0" baseline="0" noProof="0" dirty="0" err="1">
                <a:ln>
                  <a:noFill/>
                </a:ln>
                <a:solidFill>
                  <a:prstClr val="white"/>
                </a:solidFill>
                <a:effectLst/>
                <a:uLnTx/>
                <a:uFillTx/>
                <a:latin typeface="Calibri" panose="020F0502020204030204"/>
                <a:ea typeface="+mn-ea"/>
                <a:cs typeface="+mn-cs"/>
              </a:rPr>
              <a:t>Seession</a:t>
            </a: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 were delivered by various organisations including Cancer Research UK; Royal Society of Medicine; Royal College of Physicians; Christie School of Oncology; and Royal College of Radiologists.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Having mapped all the study sessions to the standards of proficiency, I was able to identify key gaps for focus and working with the Radiotherapy Practice Educator, I was supported to work towards signing off clinical competencies. This also prompted more learning objectives for self-study.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Meanwhile, I was aware that the Society of Radiographers had published the guidance on Clinical Academic Radiographer Roles in September 2021 and the Allied Health Professionals Research and Innovation Strategy released in Jan 2022 which also described routes for Clinical Academic AHPs, career structures that weren’t in place when I completed my PhD in 2011. Working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with the Chief and Deputy Chief AHPs and the Head of Radiotherapy Services, funding was secured from the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Lancashire and South Cumbria Cancer Alliance to develop a 12 month secondment opportunity for a Clinical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Academic Therapeutic Radiographer, which I was thrilled to be appointed to in September this year. This role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 enables me to continue with my academic work at Lancaster University and also help support research activity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 in the department. I continue to do some Band 5 bank work to maintain my clinical competencies. </a:t>
            </a:r>
          </a:p>
        </p:txBody>
      </p:sp>
      <p:pic>
        <p:nvPicPr>
          <p:cNvPr id="6" name="Picture 5">
            <a:extLst>
              <a:ext uri="{FF2B5EF4-FFF2-40B4-BE49-F238E27FC236}">
                <a16:creationId xmlns:a16="http://schemas.microsoft.com/office/drawing/2014/main" id="{6A5A156D-001D-4DC3-BF0D-30EB13941945}"/>
              </a:ext>
            </a:extLst>
          </p:cNvPr>
          <p:cNvPicPr>
            <a:picLocks noChangeAspect="1"/>
          </p:cNvPicPr>
          <p:nvPr/>
        </p:nvPicPr>
        <p:blipFill>
          <a:blip r:embed="rId7"/>
          <a:stretch>
            <a:fillRect/>
          </a:stretch>
        </p:blipFill>
        <p:spPr>
          <a:xfrm>
            <a:off x="9824771" y="4409827"/>
            <a:ext cx="2255716" cy="2310584"/>
          </a:xfrm>
          <a:prstGeom prst="rect">
            <a:avLst/>
          </a:prstGeom>
        </p:spPr>
      </p:pic>
      <p:sp>
        <p:nvSpPr>
          <p:cNvPr id="7" name="TextBox 6">
            <a:extLst>
              <a:ext uri="{FF2B5EF4-FFF2-40B4-BE49-F238E27FC236}">
                <a16:creationId xmlns:a16="http://schemas.microsoft.com/office/drawing/2014/main" id="{255633D2-0F59-4A5C-9D4C-9781FE2200D7}"/>
              </a:ext>
            </a:extLst>
          </p:cNvPr>
          <p:cNvSpPr txBox="1"/>
          <p:nvPr/>
        </p:nvSpPr>
        <p:spPr>
          <a:xfrm>
            <a:off x="7237688" y="6054559"/>
            <a:ext cx="2508478"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Dr Lisa Ashmore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Clinical Academic Therapeutic Radiographer </a:t>
            </a:r>
          </a:p>
        </p:txBody>
      </p:sp>
    </p:spTree>
    <p:extLst>
      <p:ext uri="{BB962C8B-B14F-4D97-AF65-F5344CB8AC3E}">
        <p14:creationId xmlns:p14="http://schemas.microsoft.com/office/powerpoint/2010/main" val="2925001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9831-B71F-4ABF-8D30-88493E4DAB1B}"/>
              </a:ext>
            </a:extLst>
          </p:cNvPr>
          <p:cNvSpPr>
            <a:spLocks noGrp="1"/>
          </p:cNvSpPr>
          <p:nvPr>
            <p:ph type="ctrTitle"/>
          </p:nvPr>
        </p:nvSpPr>
        <p:spPr>
          <a:xfrm>
            <a:off x="1744395" y="285632"/>
            <a:ext cx="9144000" cy="554037"/>
          </a:xfrm>
        </p:spPr>
        <p:txBody>
          <a:bodyPr>
            <a:normAutofit/>
          </a:bodyPr>
          <a:lstStyle/>
          <a:p>
            <a:r>
              <a:rPr lang="en-GB" sz="2800" b="1" dirty="0"/>
              <a:t>Radiography Celebration Day </a:t>
            </a:r>
          </a:p>
        </p:txBody>
      </p:sp>
      <p:sp>
        <p:nvSpPr>
          <p:cNvPr id="11" name="Speech Bubble: Rectangle with Corners Rounded 10">
            <a:extLst>
              <a:ext uri="{FF2B5EF4-FFF2-40B4-BE49-F238E27FC236}">
                <a16:creationId xmlns:a16="http://schemas.microsoft.com/office/drawing/2014/main" id="{5F68BCEB-78EC-4A01-9F4F-34BA48BE3ECE}"/>
              </a:ext>
            </a:extLst>
          </p:cNvPr>
          <p:cNvSpPr/>
          <p:nvPr/>
        </p:nvSpPr>
        <p:spPr>
          <a:xfrm>
            <a:off x="109436" y="989820"/>
            <a:ext cx="11973128" cy="2228780"/>
          </a:xfrm>
          <a:prstGeom prst="wedgeRoundRectCallout">
            <a:avLst>
              <a:gd name="adj1" fmla="val -31407"/>
              <a:gd name="adj2" fmla="val 65776"/>
              <a:gd name="adj3" fmla="val 16667"/>
            </a:avLst>
          </a:prstGeom>
          <a:solidFill>
            <a:schemeClr val="accent1">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58B068F-C1E2-4DD6-AF8E-487EB1FEFA2E}"/>
              </a:ext>
            </a:extLst>
          </p:cNvPr>
          <p:cNvSpPr txBox="1"/>
          <p:nvPr/>
        </p:nvSpPr>
        <p:spPr>
          <a:xfrm>
            <a:off x="271146" y="1148637"/>
            <a:ext cx="11811418"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 became a Radiographer because I completed a Kudos questionnaire and the best job based on my answers was a Radiographer.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Started as a Band 5 in x-ray, rotated into Interventional Radiographer and then applied for Band 6 in Interventional Radiographer, I gained knowledge and experience in this area then applied for clinical lead post and was successful. I manage the Interventional Radiographer service – ordering stock, rotas, recruitment, sickness meetings etc</a:t>
            </a:r>
          </a:p>
        </p:txBody>
      </p:sp>
      <p:sp>
        <p:nvSpPr>
          <p:cNvPr id="15" name="Speech Bubble: Rectangle with Corners Rounded 14">
            <a:extLst>
              <a:ext uri="{FF2B5EF4-FFF2-40B4-BE49-F238E27FC236}">
                <a16:creationId xmlns:a16="http://schemas.microsoft.com/office/drawing/2014/main" id="{BF355715-07E9-432F-B98C-8B621D27CE93}"/>
              </a:ext>
            </a:extLst>
          </p:cNvPr>
          <p:cNvSpPr/>
          <p:nvPr/>
        </p:nvSpPr>
        <p:spPr>
          <a:xfrm>
            <a:off x="3144644" y="3653983"/>
            <a:ext cx="8937920" cy="1280922"/>
          </a:xfrm>
          <a:prstGeom prst="wedgeRoundRectCallout">
            <a:avLst>
              <a:gd name="adj1" fmla="val -55096"/>
              <a:gd name="adj2" fmla="val 24046"/>
              <a:gd name="adj3" fmla="val 16667"/>
            </a:avLst>
          </a:prstGeom>
          <a:gradFill>
            <a:gsLst>
              <a:gs pos="0">
                <a:schemeClr val="accent1">
                  <a:lumMod val="20000"/>
                  <a:lumOff val="80000"/>
                </a:schemeClr>
              </a:gs>
              <a:gs pos="40000">
                <a:schemeClr val="accent3">
                  <a:lumMod val="45000"/>
                  <a:lumOff val="55000"/>
                </a:schemeClr>
              </a:gs>
              <a:gs pos="6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151FE73D-6F2C-474A-A3A7-C39FA90A5A31}"/>
              </a:ext>
            </a:extLst>
          </p:cNvPr>
          <p:cNvSpPr txBox="1"/>
          <p:nvPr/>
        </p:nvSpPr>
        <p:spPr>
          <a:xfrm>
            <a:off x="55384" y="6042899"/>
            <a:ext cx="4933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Beverley Lowe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Lead Interventional Radiographer</a:t>
            </a:r>
          </a:p>
        </p:txBody>
      </p:sp>
      <p:sp>
        <p:nvSpPr>
          <p:cNvPr id="17" name="TextBox 16">
            <a:extLst>
              <a:ext uri="{FF2B5EF4-FFF2-40B4-BE49-F238E27FC236}">
                <a16:creationId xmlns:a16="http://schemas.microsoft.com/office/drawing/2014/main" id="{815ED4EA-F3CD-4133-B00F-710551B2658D}"/>
              </a:ext>
            </a:extLst>
          </p:cNvPr>
          <p:cNvSpPr txBox="1"/>
          <p:nvPr/>
        </p:nvSpPr>
        <p:spPr>
          <a:xfrm>
            <a:off x="3278459" y="3685837"/>
            <a:ext cx="880946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What’s the best thing about being an Radiographer?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Feeling like you make a difference, expedite patients who are clinically urgent and brainstorming ideas on how to improve the service offered to patients in East Lancashire and opportunities for staff to develop their skills.</a:t>
            </a:r>
          </a:p>
        </p:txBody>
      </p:sp>
      <p:sp>
        <p:nvSpPr>
          <p:cNvPr id="18" name="Speech Bubble: Rectangle with Corners Rounded 17">
            <a:extLst>
              <a:ext uri="{FF2B5EF4-FFF2-40B4-BE49-F238E27FC236}">
                <a16:creationId xmlns:a16="http://schemas.microsoft.com/office/drawing/2014/main" id="{A20E404C-B5C9-4166-8B1A-4611E9276456}"/>
              </a:ext>
            </a:extLst>
          </p:cNvPr>
          <p:cNvSpPr/>
          <p:nvPr/>
        </p:nvSpPr>
        <p:spPr>
          <a:xfrm>
            <a:off x="3144644" y="5108507"/>
            <a:ext cx="8937920" cy="1330847"/>
          </a:xfrm>
          <a:prstGeom prst="wedgeRoundRectCallout">
            <a:avLst>
              <a:gd name="adj1" fmla="val -53592"/>
              <a:gd name="adj2" fmla="val 10006"/>
              <a:gd name="adj3" fmla="val 16667"/>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9" name="TextBox 18">
            <a:extLst>
              <a:ext uri="{FF2B5EF4-FFF2-40B4-BE49-F238E27FC236}">
                <a16:creationId xmlns:a16="http://schemas.microsoft.com/office/drawing/2014/main" id="{A8844BD3-62D3-4150-9F78-0953D2980D9B}"/>
              </a:ext>
            </a:extLst>
          </p:cNvPr>
          <p:cNvSpPr txBox="1"/>
          <p:nvPr/>
        </p:nvSpPr>
        <p:spPr>
          <a:xfrm>
            <a:off x="3278459" y="5204904"/>
            <a:ext cx="564227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Why become an Radiographer?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Make a difference to the future of the NHS.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Excellent career choice with lots of opportunities for progression and development.</a:t>
            </a:r>
          </a:p>
        </p:txBody>
      </p:sp>
      <p:pic>
        <p:nvPicPr>
          <p:cNvPr id="20" name="Picture 19">
            <a:extLst>
              <a:ext uri="{FF2B5EF4-FFF2-40B4-BE49-F238E27FC236}">
                <a16:creationId xmlns:a16="http://schemas.microsoft.com/office/drawing/2014/main" id="{D219EA0A-D0CB-4E9F-BA03-9CA1CD0B1AFD}"/>
              </a:ext>
            </a:extLst>
          </p:cNvPr>
          <p:cNvPicPr>
            <a:picLocks noChangeAspect="1"/>
          </p:cNvPicPr>
          <p:nvPr/>
        </p:nvPicPr>
        <p:blipFill rotWithShape="1">
          <a:blip r:embed="rId2"/>
          <a:srcRect l="41983"/>
          <a:stretch/>
        </p:blipFill>
        <p:spPr>
          <a:xfrm>
            <a:off x="10888395" y="60847"/>
            <a:ext cx="861886" cy="801487"/>
          </a:xfrm>
          <a:prstGeom prst="rect">
            <a:avLst/>
          </a:prstGeom>
        </p:spPr>
      </p:pic>
      <p:pic>
        <p:nvPicPr>
          <p:cNvPr id="21" name="Picture 20">
            <a:extLst>
              <a:ext uri="{FF2B5EF4-FFF2-40B4-BE49-F238E27FC236}">
                <a16:creationId xmlns:a16="http://schemas.microsoft.com/office/drawing/2014/main" id="{9E77CB53-1FF3-4D6A-A311-E964F567C3FC}"/>
              </a:ext>
            </a:extLst>
          </p:cNvPr>
          <p:cNvPicPr>
            <a:picLocks noChangeAspect="1"/>
          </p:cNvPicPr>
          <p:nvPr/>
        </p:nvPicPr>
        <p:blipFill>
          <a:blip r:embed="rId3"/>
          <a:stretch>
            <a:fillRect/>
          </a:stretch>
        </p:blipFill>
        <p:spPr>
          <a:xfrm>
            <a:off x="109436" y="57984"/>
            <a:ext cx="2016327" cy="952155"/>
          </a:xfrm>
          <a:prstGeom prst="rect">
            <a:avLst/>
          </a:prstGeom>
        </p:spPr>
      </p:pic>
      <p:pic>
        <p:nvPicPr>
          <p:cNvPr id="5" name="Picture 4">
            <a:extLst>
              <a:ext uri="{FF2B5EF4-FFF2-40B4-BE49-F238E27FC236}">
                <a16:creationId xmlns:a16="http://schemas.microsoft.com/office/drawing/2014/main" id="{8EC5744B-AAED-4387-94EF-70F011455763}"/>
              </a:ext>
            </a:extLst>
          </p:cNvPr>
          <p:cNvPicPr>
            <a:picLocks noChangeAspect="1"/>
          </p:cNvPicPr>
          <p:nvPr/>
        </p:nvPicPr>
        <p:blipFill rotWithShape="1">
          <a:blip r:embed="rId4"/>
          <a:srcRect l="8097" t="13044" r="5376" b="9592"/>
          <a:stretch/>
        </p:blipFill>
        <p:spPr>
          <a:xfrm>
            <a:off x="9075844" y="5235993"/>
            <a:ext cx="2851608" cy="1075873"/>
          </a:xfrm>
          <a:prstGeom prst="rect">
            <a:avLst/>
          </a:prstGeom>
        </p:spPr>
      </p:pic>
      <p:pic>
        <p:nvPicPr>
          <p:cNvPr id="6" name="Picture 5">
            <a:extLst>
              <a:ext uri="{FF2B5EF4-FFF2-40B4-BE49-F238E27FC236}">
                <a16:creationId xmlns:a16="http://schemas.microsoft.com/office/drawing/2014/main" id="{785E5598-9F92-4F70-B295-21574727BA34}"/>
              </a:ext>
            </a:extLst>
          </p:cNvPr>
          <p:cNvPicPr>
            <a:picLocks noChangeAspect="1"/>
          </p:cNvPicPr>
          <p:nvPr/>
        </p:nvPicPr>
        <p:blipFill>
          <a:blip r:embed="rId5"/>
          <a:stretch>
            <a:fillRect/>
          </a:stretch>
        </p:blipFill>
        <p:spPr>
          <a:xfrm>
            <a:off x="275912" y="4060751"/>
            <a:ext cx="2078818" cy="1139997"/>
          </a:xfrm>
          <a:prstGeom prst="rect">
            <a:avLst/>
          </a:prstGeom>
        </p:spPr>
      </p:pic>
    </p:spTree>
    <p:extLst>
      <p:ext uri="{BB962C8B-B14F-4D97-AF65-F5344CB8AC3E}">
        <p14:creationId xmlns:p14="http://schemas.microsoft.com/office/powerpoint/2010/main" val="308238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1165</Words>
  <Application>Microsoft Office PowerPoint</Application>
  <PresentationFormat>Widescreen</PresentationFormat>
  <Paragraphs>63</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Radiography Celebration Day </vt:lpstr>
      <vt:lpstr>Radiography Celebration Day </vt:lpstr>
      <vt:lpstr>Radiography Celebration Day </vt:lpstr>
      <vt:lpstr>Return to Practice Profile</vt:lpstr>
      <vt:lpstr>Radiography Celebration Day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Radiography Celebration Day </dc:title>
  <dc:creator>Huzi Patel</dc:creator>
  <cp:lastModifiedBy>Huzi Patel</cp:lastModifiedBy>
  <cp:revision>1</cp:revision>
  <dcterms:created xsi:type="dcterms:W3CDTF">2023-06-16T14:01:45Z</dcterms:created>
  <dcterms:modified xsi:type="dcterms:W3CDTF">2023-06-16T14:16:31Z</dcterms:modified>
</cp:coreProperties>
</file>